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7" r:id="rId3"/>
    <p:sldId id="280" r:id="rId4"/>
    <p:sldId id="257" r:id="rId5"/>
    <p:sldId id="268" r:id="rId6"/>
    <p:sldId id="269" r:id="rId7"/>
    <p:sldId id="260" r:id="rId8"/>
    <p:sldId id="271" r:id="rId9"/>
    <p:sldId id="279" r:id="rId10"/>
    <p:sldId id="277" r:id="rId11"/>
    <p:sldId id="270" r:id="rId12"/>
    <p:sldId id="278" r:id="rId13"/>
    <p:sldId id="273" r:id="rId14"/>
    <p:sldId id="263" r:id="rId15"/>
    <p:sldId id="265" r:id="rId16"/>
    <p:sldId id="281" r:id="rId17"/>
    <p:sldId id="274" r:id="rId18"/>
    <p:sldId id="282" r:id="rId19"/>
    <p:sldId id="283" r:id="rId20"/>
    <p:sldId id="320" r:id="rId21"/>
    <p:sldId id="297" r:id="rId22"/>
    <p:sldId id="289" r:id="rId23"/>
    <p:sldId id="325" r:id="rId24"/>
    <p:sldId id="290" r:id="rId25"/>
    <p:sldId id="323" r:id="rId26"/>
    <p:sldId id="288" r:id="rId27"/>
    <p:sldId id="324" r:id="rId28"/>
    <p:sldId id="322" r:id="rId29"/>
    <p:sldId id="321" r:id="rId30"/>
    <p:sldId id="311"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9FBDF9-92BD-5CE2-5648-19C06B80EF20}" v="1" dt="2025-05-06T14:07:23.046"/>
    <p1510:client id="{EA431169-6925-49B6-83C8-59C8479DC69E}" v="4" dt="2025-05-06T08:56:48.87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iddels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ys stil 3 – uthev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50E23-C3EA-4EB7-9B2E-2849C56A5F59}" type="datetimeFigureOut">
              <a:t>13.05.2025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6DE1B-0B15-4D2D-856E-EFE5452F9976}" type="slidenum">
              <a:t>‹#›</a:t>
            </a:fld>
            <a:endParaRPr lang="nb-NO"/>
          </a:p>
        </p:txBody>
      </p:sp>
    </p:spTree>
    <p:extLst>
      <p:ext uri="{BB962C8B-B14F-4D97-AF65-F5344CB8AC3E}">
        <p14:creationId xmlns:p14="http://schemas.microsoft.com/office/powerpoint/2010/main" val="354324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sikter  høyt  og vinner hjerter» sier  noe om at vi skal gi elevene det best mulige faglige grunnlaget og forutsetninger for å lykkes i sine liv. Samtidig sier den at de mellommenneskelige relasjonene er like viktig. Arbeidet med «å sikte høyt» og «vinne hjerter» skal gjøres av skolens ansatte, på kort sikt og på lang sikt. Skolen skal støtte og bidra til elevenes sosiale læring og utvikling gjennom arbeid med fagene og i skolehverdagen. For elevenes del, handler visjonen om viktige verdier og holdninger de må ta med videre i skolegang og livet generelt.</a:t>
            </a:r>
          </a:p>
        </p:txBody>
      </p:sp>
      <p:sp>
        <p:nvSpPr>
          <p:cNvPr id="4" name="Plassholder for lysbildenummer 3"/>
          <p:cNvSpPr>
            <a:spLocks noGrp="1"/>
          </p:cNvSpPr>
          <p:nvPr>
            <p:ph type="sldNum" sz="quarter" idx="5"/>
          </p:nvPr>
        </p:nvSpPr>
        <p:spPr/>
        <p:txBody>
          <a:bodyPr/>
          <a:lstStyle/>
          <a:p>
            <a:fld id="{9AD6DE1B-0B15-4D2D-856E-EFE5452F9976}" type="slidenum">
              <a:t>4</a:t>
            </a:fld>
            <a:endParaRPr lang="nb-NO"/>
          </a:p>
        </p:txBody>
      </p:sp>
    </p:spTree>
    <p:extLst>
      <p:ext uri="{BB962C8B-B14F-4D97-AF65-F5344CB8AC3E}">
        <p14:creationId xmlns:p14="http://schemas.microsoft.com/office/powerpoint/2010/main" val="1411798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92150" y="1344613"/>
            <a:ext cx="5473700" cy="3078162"/>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0E903A9-DC51-4B5A-A2E9-E13D876D9EC4}" type="slidenum">
              <a:rPr lang="nb-NO" smtClean="0"/>
              <a:pPr/>
              <a:t>28</a:t>
            </a:fld>
            <a:endParaRPr lang="nb-NO"/>
          </a:p>
        </p:txBody>
      </p:sp>
    </p:spTree>
    <p:extLst>
      <p:ext uri="{BB962C8B-B14F-4D97-AF65-F5344CB8AC3E}">
        <p14:creationId xmlns:p14="http://schemas.microsoft.com/office/powerpoint/2010/main" val="244917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Hvis det er barn fra andre barnehager, ta </a:t>
            </a:r>
            <a:r>
              <a:rPr lang="nb-NO" err="1">
                <a:cs typeface="Calibri"/>
              </a:rPr>
              <a:t>kontaklt</a:t>
            </a:r>
            <a:r>
              <a:rPr lang="nb-NO">
                <a:cs typeface="Calibri"/>
              </a:rPr>
              <a:t> etter møtet for å avtale dag.</a:t>
            </a:r>
          </a:p>
        </p:txBody>
      </p:sp>
      <p:sp>
        <p:nvSpPr>
          <p:cNvPr id="4" name="Plassholder for lysbildenummer 3"/>
          <p:cNvSpPr>
            <a:spLocks noGrp="1"/>
          </p:cNvSpPr>
          <p:nvPr>
            <p:ph type="sldNum" sz="quarter" idx="5"/>
          </p:nvPr>
        </p:nvSpPr>
        <p:spPr/>
        <p:txBody>
          <a:bodyPr/>
          <a:lstStyle/>
          <a:p>
            <a:fld id="{9AD6DE1B-0B15-4D2D-856E-EFE5452F9976}" type="slidenum">
              <a:t>17</a:t>
            </a:fld>
            <a:endParaRPr lang="nb-NO"/>
          </a:p>
        </p:txBody>
      </p:sp>
    </p:spTree>
    <p:extLst>
      <p:ext uri="{BB962C8B-B14F-4D97-AF65-F5344CB8AC3E}">
        <p14:creationId xmlns:p14="http://schemas.microsoft.com/office/powerpoint/2010/main" val="1263311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92150" y="1344613"/>
            <a:ext cx="5473700" cy="3078162"/>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0E903A9-DC51-4B5A-A2E9-E13D876D9EC4}" type="slidenum">
              <a:rPr lang="nb-NO" smtClean="0"/>
              <a:pPr/>
              <a:t>21</a:t>
            </a:fld>
            <a:endParaRPr lang="nb-NO"/>
          </a:p>
        </p:txBody>
      </p:sp>
    </p:spTree>
    <p:extLst>
      <p:ext uri="{BB962C8B-B14F-4D97-AF65-F5344CB8AC3E}">
        <p14:creationId xmlns:p14="http://schemas.microsoft.com/office/powerpoint/2010/main" val="2750620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92150" y="1344613"/>
            <a:ext cx="5473700" cy="3078162"/>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0E903A9-DC51-4B5A-A2E9-E13D876D9EC4}" type="slidenum">
              <a:rPr lang="nb-NO" smtClean="0"/>
              <a:pPr/>
              <a:t>22</a:t>
            </a:fld>
            <a:endParaRPr lang="nb-NO"/>
          </a:p>
        </p:txBody>
      </p:sp>
    </p:spTree>
    <p:extLst>
      <p:ext uri="{BB962C8B-B14F-4D97-AF65-F5344CB8AC3E}">
        <p14:creationId xmlns:p14="http://schemas.microsoft.com/office/powerpoint/2010/main" val="87790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49D86-C3F9-D6BC-0A04-981A3FBEC1A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B7B944C-1AB2-8DCD-AF09-F8CA5219E22D}"/>
              </a:ext>
            </a:extLst>
          </p:cNvPr>
          <p:cNvSpPr>
            <a:spLocks noGrp="1" noRot="1" noChangeAspect="1"/>
          </p:cNvSpPr>
          <p:nvPr>
            <p:ph type="sldImg"/>
          </p:nvPr>
        </p:nvSpPr>
        <p:spPr>
          <a:xfrm>
            <a:off x="692150" y="1344613"/>
            <a:ext cx="5473700" cy="3078162"/>
          </a:xfrm>
        </p:spPr>
      </p:sp>
      <p:sp>
        <p:nvSpPr>
          <p:cNvPr id="3" name="Plassholder for notater 2">
            <a:extLst>
              <a:ext uri="{FF2B5EF4-FFF2-40B4-BE49-F238E27FC236}">
                <a16:creationId xmlns:a16="http://schemas.microsoft.com/office/drawing/2014/main" id="{9457D82D-E7D3-A2A4-66E5-AFC85FD479E3}"/>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8F7497E3-4A65-8562-7DF8-C63C36EF7DE0}"/>
              </a:ext>
            </a:extLst>
          </p:cNvPr>
          <p:cNvSpPr>
            <a:spLocks noGrp="1"/>
          </p:cNvSpPr>
          <p:nvPr>
            <p:ph type="sldNum" sz="quarter" idx="10"/>
          </p:nvPr>
        </p:nvSpPr>
        <p:spPr/>
        <p:txBody>
          <a:bodyPr/>
          <a:lstStyle/>
          <a:p>
            <a:fld id="{10E903A9-DC51-4B5A-A2E9-E13D876D9EC4}" type="slidenum">
              <a:rPr lang="nb-NO" smtClean="0"/>
              <a:pPr/>
              <a:t>23</a:t>
            </a:fld>
            <a:endParaRPr lang="nb-NO"/>
          </a:p>
        </p:txBody>
      </p:sp>
    </p:spTree>
    <p:extLst>
      <p:ext uri="{BB962C8B-B14F-4D97-AF65-F5344CB8AC3E}">
        <p14:creationId xmlns:p14="http://schemas.microsoft.com/office/powerpoint/2010/main" val="2429554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92150" y="1344613"/>
            <a:ext cx="5473700" cy="3078162"/>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0E903A9-DC51-4B5A-A2E9-E13D876D9EC4}" type="slidenum">
              <a:rPr lang="nb-NO" smtClean="0"/>
              <a:pPr/>
              <a:t>24</a:t>
            </a:fld>
            <a:endParaRPr lang="nb-NO"/>
          </a:p>
        </p:txBody>
      </p:sp>
    </p:spTree>
    <p:extLst>
      <p:ext uri="{BB962C8B-B14F-4D97-AF65-F5344CB8AC3E}">
        <p14:creationId xmlns:p14="http://schemas.microsoft.com/office/powerpoint/2010/main" val="641303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92150" y="1344613"/>
            <a:ext cx="5473700" cy="3078162"/>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0E903A9-DC51-4B5A-A2E9-E13D876D9EC4}" type="slidenum">
              <a:rPr lang="nb-NO" smtClean="0"/>
              <a:pPr/>
              <a:t>25</a:t>
            </a:fld>
            <a:endParaRPr lang="nb-NO"/>
          </a:p>
        </p:txBody>
      </p:sp>
    </p:spTree>
    <p:extLst>
      <p:ext uri="{BB962C8B-B14F-4D97-AF65-F5344CB8AC3E}">
        <p14:creationId xmlns:p14="http://schemas.microsoft.com/office/powerpoint/2010/main" val="58387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92150" y="1344613"/>
            <a:ext cx="5473700" cy="3078162"/>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0E903A9-DC51-4B5A-A2E9-E13D876D9EC4}" type="slidenum">
              <a:rPr lang="nb-NO" smtClean="0"/>
              <a:pPr/>
              <a:t>26</a:t>
            </a:fld>
            <a:endParaRPr lang="nb-NO"/>
          </a:p>
        </p:txBody>
      </p:sp>
    </p:spTree>
    <p:extLst>
      <p:ext uri="{BB962C8B-B14F-4D97-AF65-F5344CB8AC3E}">
        <p14:creationId xmlns:p14="http://schemas.microsoft.com/office/powerpoint/2010/main" val="143161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92150" y="1344613"/>
            <a:ext cx="5473700" cy="3078162"/>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0E903A9-DC51-4B5A-A2E9-E13D876D9EC4}" type="slidenum">
              <a:rPr lang="nb-NO" smtClean="0"/>
              <a:pPr/>
              <a:t>27</a:t>
            </a:fld>
            <a:endParaRPr lang="nb-NO"/>
          </a:p>
        </p:txBody>
      </p:sp>
    </p:spTree>
    <p:extLst>
      <p:ext uri="{BB962C8B-B14F-4D97-AF65-F5344CB8AC3E}">
        <p14:creationId xmlns:p14="http://schemas.microsoft.com/office/powerpoint/2010/main" val="23214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5/13/2025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1375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5/13/2025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709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5/13/2025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55733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tellysbilde bilde negativ logo på blå">
    <p:bg>
      <p:bgPr>
        <a:solidFill>
          <a:schemeClr val="tx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2"/>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lang="nb-NO" sz="1200" b="0" i="0" u="none" strike="noStrike" smtClean="0">
                <a:effect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Dobbeltklikk på ikonet til venstre (midt på lysbildet)</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1432754"/>
            <a:ext cx="5073650" cy="2628070"/>
          </a:xfrm>
          <a:prstGeom prst="rect">
            <a:avLst/>
          </a:prstGeom>
          <a:noFill/>
        </p:spPr>
        <p:txBody>
          <a:bodyPr lIns="0" tIns="360000" rIns="720000" bIns="360000" anchor="b" anchorCtr="0">
            <a:normAutofit/>
          </a:bodyPr>
          <a:lstStyle>
            <a:lvl1pPr algn="l">
              <a:lnSpc>
                <a:spcPct val="100000"/>
              </a:lnSpc>
              <a:defRPr sz="3600">
                <a:solidFill>
                  <a:schemeClr val="bg1"/>
                </a:solidFill>
              </a:defRPr>
            </a:lvl1pPr>
          </a:lstStyle>
          <a:p>
            <a:r>
              <a:rPr lang="en-US"/>
              <a:t>Click to edit Master title style</a:t>
            </a:r>
            <a:endParaRPr/>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positiv logo og bilde</a:t>
            </a:r>
          </a:p>
        </p:txBody>
      </p:sp>
      <p:sp>
        <p:nvSpPr>
          <p:cNvPr id="12" name="Plassholder for tekst 11"/>
          <p:cNvSpPr>
            <a:spLocks noGrp="1"/>
          </p:cNvSpPr>
          <p:nvPr>
            <p:ph type="body" sz="quarter" idx="13" hasCustomPrompt="1"/>
          </p:nvPr>
        </p:nvSpPr>
        <p:spPr>
          <a:xfrm>
            <a:off x="2134245" y="921423"/>
            <a:ext cx="3845120" cy="231358"/>
          </a:xfrm>
        </p:spPr>
        <p:txBody>
          <a:bodyPr/>
          <a:lstStyle>
            <a:lvl1pPr marL="0" indent="0" algn="r">
              <a:buFont typeface="Arial" panose="020B0604020202020204" pitchFamily="34" charset="0"/>
              <a:buNone/>
              <a:defRPr sz="1600" b="0" baseline="0">
                <a:solidFill>
                  <a:schemeClr val="bg1"/>
                </a:solidFill>
              </a:defRPr>
            </a:lvl1pPr>
          </a:lstStyle>
          <a:p>
            <a:pPr lvl="0"/>
            <a:r>
              <a:rPr lang="nb-NO"/>
              <a:t>Klikk for å sette inn skolenavn</a:t>
            </a:r>
          </a:p>
        </p:txBody>
      </p:sp>
      <p:pic>
        <p:nvPicPr>
          <p:cNvPr id="9" name="Bilde 8">
            <a:extLst>
              <a:ext uri="{FF2B5EF4-FFF2-40B4-BE49-F238E27FC236}">
                <a16:creationId xmlns:a16="http://schemas.microsoft.com/office/drawing/2014/main" id="{71879D36-0A19-9C4E-AD5D-C201D041DE80}"/>
              </a:ext>
            </a:extLst>
          </p:cNvPr>
          <p:cNvPicPr>
            <a:picLocks noChangeAspect="1"/>
          </p:cNvPicPr>
          <p:nvPr userDrawn="1"/>
        </p:nvPicPr>
        <p:blipFill>
          <a:blip r:embed="rId2"/>
          <a:stretch>
            <a:fillRect/>
          </a:stretch>
        </p:blipFill>
        <p:spPr>
          <a:xfrm>
            <a:off x="1031497" y="751359"/>
            <a:ext cx="939748" cy="484910"/>
          </a:xfrm>
          <a:prstGeom prst="rect">
            <a:avLst/>
          </a:prstGeom>
        </p:spPr>
      </p:pic>
    </p:spTree>
    <p:extLst>
      <p:ext uri="{BB962C8B-B14F-4D97-AF65-F5344CB8AC3E}">
        <p14:creationId xmlns:p14="http://schemas.microsoft.com/office/powerpoint/2010/main" val="320057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p>
            <a:r>
              <a:rPr lang="en-US"/>
              <a:t>Click to edit Master title style</a:t>
            </a:r>
            <a:endParaRPr/>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hasCustomPrompt="1"/>
          </p:nvPr>
        </p:nvSpPr>
        <p:spPr>
          <a:xfrm>
            <a:off x="695325" y="2032001"/>
            <a:ext cx="5400675" cy="3924272"/>
          </a:xfrm>
        </p:spPr>
        <p:txBody>
          <a:bodyPr rIns="360000"/>
          <a:lstStyle>
            <a:lvl1pPr>
              <a:spcBef>
                <a:spcPts val="12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84F8D3D4-931A-BA40-B0EC-913B9843A158}" type="datetime1">
              <a:rPr lang="nb-NO" smtClean="0"/>
              <a:t>13.05.2025</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a:t>Klikk ikonet for å legge til et bilde</a:t>
            </a:r>
          </a:p>
        </p:txBody>
      </p:sp>
    </p:spTree>
    <p:extLst>
      <p:ext uri="{BB962C8B-B14F-4D97-AF65-F5344CB8AC3E}">
        <p14:creationId xmlns:p14="http://schemas.microsoft.com/office/powerpoint/2010/main" val="731722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2794087" cy="4060826"/>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064001" y="2032000"/>
            <a:ext cx="3370812"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42B547B-BCFC-8F45-9C20-70ACC0A936B3}" type="datetime1">
              <a:rPr lang="nb-NO" smtClean="0"/>
              <a:t>13.05.2025</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Rediger tekststiler i malen</a:t>
            </a:r>
          </a:p>
        </p:txBody>
      </p:sp>
    </p:spTree>
    <p:extLst>
      <p:ext uri="{BB962C8B-B14F-4D97-AF65-F5344CB8AC3E}">
        <p14:creationId xmlns:p14="http://schemas.microsoft.com/office/powerpoint/2010/main" val="1143948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ste lysbilde Aktivitetsskolen negativ logo">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2032000"/>
            <a:ext cx="4960190" cy="4060825"/>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Bilde 9">
            <a:extLst>
              <a:ext uri="{FF2B5EF4-FFF2-40B4-BE49-F238E27FC236}">
                <a16:creationId xmlns:a16="http://schemas.microsoft.com/office/drawing/2014/main" id="{A059CF52-7BF5-1D46-85DC-7999F21EBE54}"/>
              </a:ext>
            </a:extLst>
          </p:cNvPr>
          <p:cNvPicPr>
            <a:picLocks noChangeAspect="1"/>
          </p:cNvPicPr>
          <p:nvPr userDrawn="1"/>
        </p:nvPicPr>
        <p:blipFill>
          <a:blip r:embed="rId2"/>
          <a:stretch>
            <a:fillRect/>
          </a:stretch>
        </p:blipFill>
        <p:spPr>
          <a:xfrm>
            <a:off x="955175" y="476000"/>
            <a:ext cx="1080000" cy="1080000"/>
          </a:xfrm>
          <a:prstGeom prst="rect">
            <a:avLst/>
          </a:prstGeom>
        </p:spPr>
      </p:pic>
      <p:sp>
        <p:nvSpPr>
          <p:cNvPr id="9" name="TekstSylinder 8">
            <a:extLst>
              <a:ext uri="{FF2B5EF4-FFF2-40B4-BE49-F238E27FC236}">
                <a16:creationId xmlns:a16="http://schemas.microsoft.com/office/drawing/2014/main" id="{14D508E9-3971-2E41-B1E5-98EB4063DEC8}"/>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Tittellysbilde bilde negativ logo og bilde</a:t>
            </a:r>
          </a:p>
        </p:txBody>
      </p:sp>
      <p:sp>
        <p:nvSpPr>
          <p:cNvPr id="12" name="Plassholder for tekst 11"/>
          <p:cNvSpPr>
            <a:spLocks noGrp="1"/>
          </p:cNvSpPr>
          <p:nvPr>
            <p:ph type="body" sz="quarter" idx="13" hasCustomPrompt="1"/>
          </p:nvPr>
        </p:nvSpPr>
        <p:spPr>
          <a:xfrm>
            <a:off x="2134245" y="921423"/>
            <a:ext cx="3845120" cy="231358"/>
          </a:xfrm>
        </p:spPr>
        <p:txBody>
          <a:bodyPr/>
          <a:lstStyle>
            <a:lvl1pPr marL="0" indent="0" algn="r">
              <a:buFont typeface="Arial" panose="020B0604020202020204" pitchFamily="34" charset="0"/>
              <a:buNone/>
              <a:defRPr sz="1600" b="0" baseline="0">
                <a:solidFill>
                  <a:schemeClr val="bg1"/>
                </a:solidFill>
              </a:defRPr>
            </a:lvl1pPr>
          </a:lstStyle>
          <a:p>
            <a:pPr lvl="0"/>
            <a:r>
              <a:rPr lang="nb-NO"/>
              <a:t>Klikk for å sette inn skolenavn</a:t>
            </a:r>
          </a:p>
        </p:txBody>
      </p:sp>
      <p:sp>
        <p:nvSpPr>
          <p:cNvPr id="17" name="Rektangel 16">
            <a:extLst>
              <a:ext uri="{FF2B5EF4-FFF2-40B4-BE49-F238E27FC236}">
                <a16:creationId xmlns:a16="http://schemas.microsoft.com/office/drawing/2014/main" id="{1E51C994-FC8D-734F-AF8C-551130B7FCB9}"/>
              </a:ext>
            </a:extLst>
          </p:cNvPr>
          <p:cNvSpPr/>
          <p:nvPr userDrawn="1"/>
        </p:nvSpPr>
        <p:spPr>
          <a:xfrm>
            <a:off x="6096001" y="-6952"/>
            <a:ext cx="6096000" cy="68649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45D6E92E-1B35-2345-896B-0516F12521BC}"/>
              </a:ext>
            </a:extLst>
          </p:cNvPr>
          <p:cNvSpPr/>
          <p:nvPr userDrawn="1"/>
        </p:nvSpPr>
        <p:spPr>
          <a:xfrm>
            <a:off x="-2" y="6092825"/>
            <a:ext cx="12192001" cy="7651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00DB311B-4726-D94C-BAEC-18D9F3558D7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0152" b="7560"/>
          <a:stretch/>
        </p:blipFill>
        <p:spPr>
          <a:xfrm flipH="1">
            <a:off x="6107317" y="2244436"/>
            <a:ext cx="6084683" cy="4598545"/>
          </a:xfrm>
          <a:prstGeom prst="rect">
            <a:avLst/>
          </a:prstGeom>
        </p:spPr>
      </p:pic>
      <p:pic>
        <p:nvPicPr>
          <p:cNvPr id="13" name="Bilde 12">
            <a:extLst>
              <a:ext uri="{FF2B5EF4-FFF2-40B4-BE49-F238E27FC236}">
                <a16:creationId xmlns:a16="http://schemas.microsoft.com/office/drawing/2014/main" id="{2E33EB30-7A2E-3647-8194-E2DEB8DD905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593" t="60203" r="29476" b="26126"/>
          <a:stretch/>
        </p:blipFill>
        <p:spPr>
          <a:xfrm>
            <a:off x="143725" y="6092825"/>
            <a:ext cx="5955452" cy="750156"/>
          </a:xfrm>
          <a:prstGeom prst="rect">
            <a:avLst/>
          </a:prstGeom>
        </p:spPr>
      </p:pic>
    </p:spTree>
    <p:extLst>
      <p:ext uri="{BB962C8B-B14F-4D97-AF65-F5344CB8AC3E}">
        <p14:creationId xmlns:p14="http://schemas.microsoft.com/office/powerpoint/2010/main" val="384694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5/13/2025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7412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5/13/2025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970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5/13/2025</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648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5/13/2025</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0432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5/13/2025</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475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5/13/2025</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8686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5/13/2025</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35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5/13/2025</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3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543BDC-0553-40FA-A4DB-EDAAA606CFF6}" type="datetimeFigureOut">
              <a:rPr lang="en-US" smtClean="0"/>
              <a:t>5/13/2025</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26493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vimeo.com/840802699/7ac3a58012?share=cop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microsoft.com/office/2007/relationships/hdphoto" Target="../media/hdphoto1.wdp"/><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9.png"/><Relationship Id="rId7"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35.png"/><Relationship Id="rId11" Type="http://schemas.microsoft.com/office/2007/relationships/hdphoto" Target="../media/hdphoto1.wdp"/><Relationship Id="rId5" Type="http://schemas.openxmlformats.org/officeDocument/2006/relationships/image" Target="../media/image37.png"/><Relationship Id="rId10" Type="http://schemas.openxmlformats.org/officeDocument/2006/relationships/image" Target="../media/image33.png"/><Relationship Id="rId4" Type="http://schemas.openxmlformats.org/officeDocument/2006/relationships/image" Target="../media/image36.png"/><Relationship Id="rId9"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klær, sko, person, jeans&#10;&#10;Automatisk generert beskrivelse">
            <a:extLst>
              <a:ext uri="{FF2B5EF4-FFF2-40B4-BE49-F238E27FC236}">
                <a16:creationId xmlns:a16="http://schemas.microsoft.com/office/drawing/2014/main" id="{A5061A6F-6ECE-8D6F-F099-FD8DF5C6D3FD}"/>
              </a:ext>
            </a:extLst>
          </p:cNvPr>
          <p:cNvPicPr>
            <a:picLocks noChangeAspect="1"/>
          </p:cNvPicPr>
          <p:nvPr/>
        </p:nvPicPr>
        <p:blipFill rotWithShape="1">
          <a:blip r:embed="rId2">
            <a:alphaModFix amt="50000"/>
          </a:blip>
          <a:srcRect t="8997" b="24435"/>
          <a:stretch/>
        </p:blipFill>
        <p:spPr>
          <a:xfrm>
            <a:off x="20" y="1"/>
            <a:ext cx="12191980" cy="6857999"/>
          </a:xfrm>
          <a:prstGeom prst="rect">
            <a:avLst/>
          </a:prstGeom>
        </p:spPr>
      </p:pic>
      <p:sp>
        <p:nvSpPr>
          <p:cNvPr id="2" name="Tittel 1"/>
          <p:cNvSpPr>
            <a:spLocks noGrp="1"/>
          </p:cNvSpPr>
          <p:nvPr>
            <p:ph type="ctrTitle"/>
          </p:nvPr>
        </p:nvSpPr>
        <p:spPr>
          <a:xfrm>
            <a:off x="1524000" y="1122362"/>
            <a:ext cx="9144000" cy="2900518"/>
          </a:xfrm>
        </p:spPr>
        <p:txBody>
          <a:bodyPr>
            <a:normAutofit/>
          </a:bodyPr>
          <a:lstStyle/>
          <a:p>
            <a:r>
              <a:rPr lang="en-US">
                <a:solidFill>
                  <a:srgbClr val="FFFFFF"/>
                </a:solidFill>
              </a:rPr>
              <a:t>SNART SKOLESTART</a:t>
            </a:r>
            <a:endParaRPr lang="nb-NO">
              <a:solidFill>
                <a:srgbClr val="FFFFFF"/>
              </a:solidFill>
            </a:endParaRPr>
          </a:p>
        </p:txBody>
      </p:sp>
      <p:sp>
        <p:nvSpPr>
          <p:cNvPr id="3" name="Undertittel 2"/>
          <p:cNvSpPr>
            <a:spLocks noGrp="1"/>
          </p:cNvSpPr>
          <p:nvPr>
            <p:ph type="subTitle" idx="1"/>
          </p:nvPr>
        </p:nvSpPr>
        <p:spPr>
          <a:xfrm>
            <a:off x="1524000" y="4159404"/>
            <a:ext cx="9144000" cy="1098395"/>
          </a:xfrm>
        </p:spPr>
        <p:txBody>
          <a:bodyPr vert="horz" lIns="91440" tIns="45720" rIns="91440" bIns="45720" rtlCol="0" anchor="t">
            <a:normAutofit lnSpcReduction="10000"/>
          </a:bodyPr>
          <a:lstStyle/>
          <a:p>
            <a:r>
              <a:rPr lang="en-US" sz="3200">
                <a:solidFill>
                  <a:srgbClr val="FFFFFF"/>
                </a:solidFill>
              </a:rPr>
              <a:t>PÅ </a:t>
            </a:r>
            <a:endParaRPr lang="nb-NO" sz="3200">
              <a:solidFill>
                <a:srgbClr val="FFFFFF"/>
              </a:solidFill>
            </a:endParaRPr>
          </a:p>
          <a:p>
            <a:r>
              <a:rPr lang="en-US" sz="3200">
                <a:solidFill>
                  <a:srgbClr val="FFFFFF"/>
                </a:solidFill>
              </a:rPr>
              <a:t>BRYNSENG SKOLE</a:t>
            </a:r>
          </a:p>
        </p:txBody>
      </p:sp>
    </p:spTree>
    <p:extLst>
      <p:ext uri="{BB962C8B-B14F-4D97-AF65-F5344CB8AC3E}">
        <p14:creationId xmlns:p14="http://schemas.microsoft.com/office/powerpoint/2010/main" val="42531249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C048349-E96C-35DD-1D8D-1FC2705B0C82}"/>
              </a:ext>
            </a:extLst>
          </p:cNvPr>
          <p:cNvSpPr>
            <a:spLocks noGrp="1"/>
          </p:cNvSpPr>
          <p:nvPr>
            <p:ph type="title"/>
          </p:nvPr>
        </p:nvSpPr>
        <p:spPr>
          <a:xfrm>
            <a:off x="572493" y="238539"/>
            <a:ext cx="11047013" cy="1434415"/>
          </a:xfrm>
        </p:spPr>
        <p:txBody>
          <a:bodyPr anchor="b">
            <a:normAutofit/>
          </a:bodyPr>
          <a:lstStyle/>
          <a:p>
            <a:r>
              <a:rPr lang="nb-NO" sz="5400">
                <a:latin typeface="Arial"/>
                <a:cs typeface="Arial"/>
              </a:rPr>
              <a:t>Samarbeid skole-hjem</a:t>
            </a:r>
          </a:p>
        </p:txBody>
      </p:sp>
      <p:sp>
        <p:nvSpPr>
          <p:cNvPr id="3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Skilsmissegrupper i skolen Voksne for Barn nettbutikk">
            <a:extLst>
              <a:ext uri="{FF2B5EF4-FFF2-40B4-BE49-F238E27FC236}">
                <a16:creationId xmlns:a16="http://schemas.microsoft.com/office/drawing/2014/main" id="{3C4FEB0B-0DBB-359D-31EF-DBB630FB6ADE}"/>
              </a:ext>
            </a:extLst>
          </p:cNvPr>
          <p:cNvPicPr>
            <a:picLocks noChangeAspect="1"/>
          </p:cNvPicPr>
          <p:nvPr/>
        </p:nvPicPr>
        <p:blipFill>
          <a:blip r:embed="rId2"/>
          <a:srcRect l="11313" t="1904" r="12323" b="17706"/>
          <a:stretch/>
        </p:blipFill>
        <p:spPr>
          <a:xfrm>
            <a:off x="572492" y="2071316"/>
            <a:ext cx="3944660" cy="3363646"/>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Plassholder for innhold 2">
            <a:extLst>
              <a:ext uri="{FF2B5EF4-FFF2-40B4-BE49-F238E27FC236}">
                <a16:creationId xmlns:a16="http://schemas.microsoft.com/office/drawing/2014/main" id="{BEDFEACB-B4BD-785E-83DF-63386D632BED}"/>
              </a:ext>
            </a:extLst>
          </p:cNvPr>
          <p:cNvSpPr>
            <a:spLocks noGrp="1"/>
          </p:cNvSpPr>
          <p:nvPr>
            <p:ph idx="1"/>
          </p:nvPr>
        </p:nvSpPr>
        <p:spPr>
          <a:xfrm>
            <a:off x="4905955" y="2071316"/>
            <a:ext cx="6713552" cy="4114800"/>
          </a:xfrm>
        </p:spPr>
        <p:txBody>
          <a:bodyPr vert="horz" lIns="91440" tIns="45720" rIns="91440" bIns="45720" rtlCol="0" anchor="t">
            <a:normAutofit/>
          </a:bodyPr>
          <a:lstStyle/>
          <a:p>
            <a:pPr marL="0" indent="0">
              <a:buNone/>
            </a:pPr>
            <a:r>
              <a:rPr lang="nb-NO" sz="1900" b="1">
                <a:latin typeface="Arial"/>
                <a:cs typeface="Arial"/>
              </a:rPr>
              <a:t>Du er viktig for at barnet ditt skal trives på skolen. Hjem og skole er gjensidig avhengige av hverandre, og et godt samarbeid mellom deg og skolen er viktig.</a:t>
            </a:r>
          </a:p>
          <a:p>
            <a:pPr marL="0" indent="0">
              <a:buNone/>
            </a:pPr>
            <a:r>
              <a:rPr lang="nb-NO" sz="1900" b="1">
                <a:latin typeface="Arial"/>
                <a:cs typeface="Arial"/>
              </a:rPr>
              <a:t>Når du engasjerer deg i skolehverdagen, vil barnet ditt samtidig bli mer motivert, trives bedre og gjør det bedre faglig.</a:t>
            </a:r>
          </a:p>
          <a:p>
            <a:r>
              <a:rPr lang="nb-NO" sz="1900">
                <a:latin typeface="Arial"/>
                <a:cs typeface="Arial"/>
              </a:rPr>
              <a:t>Snakk med barnet ditt om skolehverdagen</a:t>
            </a:r>
          </a:p>
          <a:p>
            <a:r>
              <a:rPr lang="nb-NO" sz="1900">
                <a:latin typeface="Arial"/>
                <a:cs typeface="Arial"/>
              </a:rPr>
              <a:t>Snakk positivt om skolen og om ditt eget og andres barn</a:t>
            </a:r>
          </a:p>
          <a:p>
            <a:r>
              <a:rPr lang="nb-NO" sz="1900">
                <a:latin typeface="Arial"/>
                <a:cs typeface="Arial"/>
              </a:rPr>
              <a:t>Delta på møter som skolen inviterer til, foreldremøter, utviklingssamtaler, avslutninger..</a:t>
            </a:r>
          </a:p>
          <a:p>
            <a:r>
              <a:rPr lang="nb-NO" sz="1900">
                <a:latin typeface="Arial"/>
                <a:cs typeface="Arial"/>
              </a:rPr>
              <a:t>Engasjer deg i skolemiljøet gjennom roller og utvalg på skolen.</a:t>
            </a:r>
          </a:p>
        </p:txBody>
      </p:sp>
    </p:spTree>
    <p:extLst>
      <p:ext uri="{BB962C8B-B14F-4D97-AF65-F5344CB8AC3E}">
        <p14:creationId xmlns:p14="http://schemas.microsoft.com/office/powerpoint/2010/main" val="267756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A0A0D06-306C-F26C-0598-6D8C8250CA9F}"/>
              </a:ext>
            </a:extLst>
          </p:cNvPr>
          <p:cNvSpPr>
            <a:spLocks noGrp="1"/>
          </p:cNvSpPr>
          <p:nvPr>
            <p:ph type="title"/>
          </p:nvPr>
        </p:nvSpPr>
        <p:spPr>
          <a:xfrm>
            <a:off x="836679" y="723898"/>
            <a:ext cx="6002110" cy="1495425"/>
          </a:xfrm>
        </p:spPr>
        <p:txBody>
          <a:bodyPr>
            <a:normAutofit/>
          </a:bodyPr>
          <a:lstStyle/>
          <a:p>
            <a:r>
              <a:rPr lang="nb-NO" sz="4000">
                <a:latin typeface="Arial"/>
                <a:cs typeface="Arial"/>
              </a:rPr>
              <a:t>Involver deg i barnas skolehverdag!</a:t>
            </a:r>
          </a:p>
        </p:txBody>
      </p:sp>
      <p:sp>
        <p:nvSpPr>
          <p:cNvPr id="3" name="Plassholder for innhold 2">
            <a:extLst>
              <a:ext uri="{FF2B5EF4-FFF2-40B4-BE49-F238E27FC236}">
                <a16:creationId xmlns:a16="http://schemas.microsoft.com/office/drawing/2014/main" id="{88CD0F76-C955-74DC-A3FC-154100545D57}"/>
              </a:ext>
            </a:extLst>
          </p:cNvPr>
          <p:cNvSpPr>
            <a:spLocks noGrp="1"/>
          </p:cNvSpPr>
          <p:nvPr>
            <p:ph idx="1"/>
          </p:nvPr>
        </p:nvSpPr>
        <p:spPr>
          <a:xfrm>
            <a:off x="836680" y="2405067"/>
            <a:ext cx="6002110" cy="3729034"/>
          </a:xfrm>
        </p:spPr>
        <p:txBody>
          <a:bodyPr vert="horz" lIns="91440" tIns="45720" rIns="91440" bIns="45720" rtlCol="0">
            <a:normAutofit/>
          </a:bodyPr>
          <a:lstStyle/>
          <a:p>
            <a:r>
              <a:rPr lang="nb-NO" sz="2000">
                <a:latin typeface="Arial"/>
                <a:cs typeface="Arial"/>
              </a:rPr>
              <a:t>Ta kontakt ved behov.</a:t>
            </a:r>
            <a:endParaRPr lang="en-US" sz="2000">
              <a:latin typeface="Arial"/>
              <a:cs typeface="Arial"/>
            </a:endParaRPr>
          </a:p>
          <a:p>
            <a:r>
              <a:rPr lang="nb-NO" sz="2000">
                <a:latin typeface="Arial"/>
                <a:cs typeface="Arial"/>
              </a:rPr>
              <a:t>Husk at skolen alltid ønsker å finne gode løsninger sammen med deg.</a:t>
            </a:r>
            <a:endParaRPr lang="en-US" sz="2000">
              <a:latin typeface="Arial"/>
              <a:cs typeface="Arial"/>
            </a:endParaRPr>
          </a:p>
          <a:p>
            <a:r>
              <a:rPr lang="nb-NO" sz="2000">
                <a:latin typeface="Arial"/>
                <a:cs typeface="Arial"/>
              </a:rPr>
              <a:t>Snakk positivt om skolen, læreren, de andre elevene og foreldrene deres.</a:t>
            </a:r>
          </a:p>
          <a:p>
            <a:r>
              <a:rPr lang="nb-NO" sz="2000">
                <a:latin typeface="Arial"/>
                <a:cs typeface="Arial"/>
              </a:rPr>
              <a:t>Informer skolen om ting som kan påvirke barnets skolehverdag.</a:t>
            </a:r>
            <a:endParaRPr lang="en-US" sz="2000">
              <a:latin typeface="Arial"/>
              <a:cs typeface="Arial"/>
            </a:endParaRPr>
          </a:p>
          <a:p>
            <a:r>
              <a:rPr lang="nb-NO" sz="2000">
                <a:latin typeface="Arial"/>
                <a:cs typeface="Arial"/>
              </a:rPr>
              <a:t>Jobb aktivt for å bli kjent med ditt barns medelever og deres foresatte.</a:t>
            </a:r>
            <a:endParaRPr lang="en-US" sz="2000">
              <a:latin typeface="Arial"/>
              <a:cs typeface="Arial"/>
            </a:endParaRPr>
          </a:p>
          <a:p>
            <a:endParaRPr lang="nb-NO" sz="2000"/>
          </a:p>
        </p:txBody>
      </p:sp>
      <p:pic>
        <p:nvPicPr>
          <p:cNvPr id="4" name="Bilde 3" descr="Hva forventes av meg som FAU-medlem?">
            <a:extLst>
              <a:ext uri="{FF2B5EF4-FFF2-40B4-BE49-F238E27FC236}">
                <a16:creationId xmlns:a16="http://schemas.microsoft.com/office/drawing/2014/main" id="{007A26BD-3A60-B3C9-C7AE-B08DA8E640D2}"/>
              </a:ext>
            </a:extLst>
          </p:cNvPr>
          <p:cNvPicPr>
            <a:picLocks noChangeAspect="1"/>
          </p:cNvPicPr>
          <p:nvPr/>
        </p:nvPicPr>
        <p:blipFill>
          <a:blip r:embed="rId2"/>
          <a:srcRect l="364" r="-1" b="-1"/>
          <a:stretch/>
        </p:blipFill>
        <p:spPr>
          <a:xfrm>
            <a:off x="7199440" y="10"/>
            <a:ext cx="4992560" cy="6857990"/>
          </a:xfrm>
          <a:prstGeom prst="rect">
            <a:avLst/>
          </a:prstGeom>
          <a:effectLst/>
        </p:spPr>
      </p:pic>
    </p:spTree>
    <p:extLst>
      <p:ext uri="{BB962C8B-B14F-4D97-AF65-F5344CB8AC3E}">
        <p14:creationId xmlns:p14="http://schemas.microsoft.com/office/powerpoint/2010/main" val="903710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292CE20-F457-F1EE-E592-901638D3A29E}"/>
              </a:ext>
            </a:extLst>
          </p:cNvPr>
          <p:cNvSpPr>
            <a:spLocks noGrp="1"/>
          </p:cNvSpPr>
          <p:nvPr>
            <p:ph type="title"/>
          </p:nvPr>
        </p:nvSpPr>
        <p:spPr>
          <a:xfrm>
            <a:off x="572493" y="238539"/>
            <a:ext cx="11018520" cy="1434415"/>
          </a:xfrm>
        </p:spPr>
        <p:txBody>
          <a:bodyPr anchor="b">
            <a:normAutofit/>
          </a:bodyPr>
          <a:lstStyle/>
          <a:p>
            <a:r>
              <a:rPr lang="nb-NO" sz="4600">
                <a:latin typeface="Arial"/>
                <a:cs typeface="Arial"/>
              </a:rPr>
              <a:t>Samarbeid mellom foresatte, skaper vennskap for barna</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26202AC9-C4F5-2019-BC0C-25EB432DA1FE}"/>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nb-NO" sz="2200">
                <a:ea typeface="+mn-lt"/>
                <a:cs typeface="+mn-lt"/>
                <a:hlinkClick r:id="rId2"/>
              </a:rPr>
              <a:t>https://vimeo.com/840802699/7ac3a58012?share=copy</a:t>
            </a:r>
            <a:endParaRPr lang="nb-NO" sz="2200">
              <a:ea typeface="+mn-lt"/>
              <a:cs typeface="+mn-lt"/>
            </a:endParaRPr>
          </a:p>
          <a:p>
            <a:endParaRPr lang="nb-NO" sz="2200"/>
          </a:p>
          <a:p>
            <a:endParaRPr lang="nb-NO" sz="2200"/>
          </a:p>
        </p:txBody>
      </p:sp>
      <p:pic>
        <p:nvPicPr>
          <p:cNvPr id="4" name="Bilde 3" descr="Voksne skaper vennskap sammen - Storfjord kommune">
            <a:extLst>
              <a:ext uri="{FF2B5EF4-FFF2-40B4-BE49-F238E27FC236}">
                <a16:creationId xmlns:a16="http://schemas.microsoft.com/office/drawing/2014/main" id="{AA1035B1-B241-44F1-642D-9ED9C28989D4}"/>
              </a:ext>
            </a:extLst>
          </p:cNvPr>
          <p:cNvPicPr>
            <a:picLocks noChangeAspect="1"/>
          </p:cNvPicPr>
          <p:nvPr/>
        </p:nvPicPr>
        <p:blipFill>
          <a:blip r:embed="rId3"/>
          <a:srcRect l="1280" r="1873" b="-1"/>
          <a:stretch/>
        </p:blipFill>
        <p:spPr>
          <a:xfrm>
            <a:off x="7675658" y="2093976"/>
            <a:ext cx="3941064" cy="4096512"/>
          </a:xfrm>
          <a:prstGeom prst="rect">
            <a:avLst/>
          </a:prstGeom>
        </p:spPr>
      </p:pic>
    </p:spTree>
    <p:extLst>
      <p:ext uri="{BB962C8B-B14F-4D97-AF65-F5344CB8AC3E}">
        <p14:creationId xmlns:p14="http://schemas.microsoft.com/office/powerpoint/2010/main" val="241691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5C3C6D4-299D-C6EA-495B-8510417B8140}"/>
              </a:ext>
            </a:extLst>
          </p:cNvPr>
          <p:cNvSpPr>
            <a:spLocks noGrp="1"/>
          </p:cNvSpPr>
          <p:nvPr>
            <p:ph type="title"/>
          </p:nvPr>
        </p:nvSpPr>
        <p:spPr>
          <a:xfrm>
            <a:off x="641374" y="640080"/>
            <a:ext cx="6770860" cy="1074232"/>
          </a:xfrm>
        </p:spPr>
        <p:txBody>
          <a:bodyPr anchor="b">
            <a:normAutofit/>
          </a:bodyPr>
          <a:lstStyle/>
          <a:p>
            <a:r>
              <a:rPr lang="nb-NO" sz="5000">
                <a:latin typeface="Arial"/>
                <a:cs typeface="Arial"/>
              </a:rPr>
              <a:t>Dette kan dere øve på:</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70F1CD01-D731-D833-6956-5ABFC760F09F}"/>
              </a:ext>
            </a:extLst>
          </p:cNvPr>
          <p:cNvSpPr>
            <a:spLocks noGrp="1"/>
          </p:cNvSpPr>
          <p:nvPr>
            <p:ph idx="1"/>
          </p:nvPr>
        </p:nvSpPr>
        <p:spPr>
          <a:xfrm>
            <a:off x="283228" y="2394575"/>
            <a:ext cx="5825023" cy="3814201"/>
          </a:xfrm>
        </p:spPr>
        <p:txBody>
          <a:bodyPr vert="horz" lIns="91440" tIns="45720" rIns="91440" bIns="45720" rtlCol="0" anchor="t">
            <a:noAutofit/>
          </a:bodyPr>
          <a:lstStyle/>
          <a:p>
            <a:r>
              <a:rPr lang="nb-NO" sz="1800" b="1" u="sng">
                <a:latin typeface="Arial"/>
                <a:cs typeface="Arial"/>
              </a:rPr>
              <a:t>Språk og kommunikasjon:</a:t>
            </a:r>
            <a:endParaRPr lang="nb-NO" sz="1800">
              <a:latin typeface="Arial"/>
              <a:cs typeface="Arial"/>
            </a:endParaRPr>
          </a:p>
          <a:p>
            <a:pPr marL="285750" indent="-285750"/>
            <a:r>
              <a:rPr lang="nb-NO" sz="1800">
                <a:latin typeface="Arial"/>
                <a:cs typeface="Arial"/>
              </a:rPr>
              <a:t>Kunne snakke om det du gjør og hva du liker </a:t>
            </a:r>
            <a:endParaRPr lang="en-US" sz="1800">
              <a:latin typeface="Arial"/>
              <a:cs typeface="Arial"/>
            </a:endParaRPr>
          </a:p>
          <a:p>
            <a:pPr marL="285750" indent="-285750"/>
            <a:r>
              <a:rPr lang="nb-NO" sz="1800">
                <a:latin typeface="Arial"/>
                <a:cs typeface="Arial"/>
              </a:rPr>
              <a:t>Kunne beskrive, ordne og sortere </a:t>
            </a:r>
            <a:endParaRPr lang="en-US" sz="1800">
              <a:latin typeface="Arial"/>
              <a:cs typeface="Arial"/>
            </a:endParaRPr>
          </a:p>
          <a:p>
            <a:pPr marL="285750" indent="-285750"/>
            <a:r>
              <a:rPr lang="nb-NO" sz="1800">
                <a:latin typeface="Arial"/>
                <a:cs typeface="Arial"/>
              </a:rPr>
              <a:t>Kjenne igjen navnet ditt </a:t>
            </a:r>
          </a:p>
          <a:p>
            <a:pPr marL="0" indent="0">
              <a:buNone/>
            </a:pPr>
            <a:endParaRPr lang="nb-NO" sz="1800">
              <a:latin typeface="Arial"/>
              <a:cs typeface="Arial"/>
            </a:endParaRPr>
          </a:p>
          <a:p>
            <a:r>
              <a:rPr lang="nb-NO" sz="1800" b="1" u="sng">
                <a:latin typeface="Arial"/>
                <a:cs typeface="Arial"/>
              </a:rPr>
              <a:t>Selvstendighet: </a:t>
            </a:r>
            <a:endParaRPr lang="en-US" sz="1800">
              <a:latin typeface="Arial"/>
              <a:cs typeface="Arial"/>
            </a:endParaRPr>
          </a:p>
          <a:p>
            <a:pPr marL="285750" indent="-285750"/>
            <a:r>
              <a:rPr lang="nb-NO" sz="1800">
                <a:latin typeface="Arial"/>
                <a:cs typeface="Arial"/>
              </a:rPr>
              <a:t>Kunne spise og drikke selv </a:t>
            </a:r>
            <a:endParaRPr lang="en-US" sz="1800">
              <a:latin typeface="Arial"/>
              <a:cs typeface="Arial"/>
            </a:endParaRPr>
          </a:p>
          <a:p>
            <a:pPr marL="285750" indent="-285750"/>
            <a:r>
              <a:rPr lang="nb-NO" sz="1800">
                <a:latin typeface="Arial"/>
                <a:cs typeface="Arial"/>
              </a:rPr>
              <a:t>Gå på toalettet alene </a:t>
            </a:r>
            <a:endParaRPr lang="en-US" sz="1800">
              <a:latin typeface="Arial"/>
              <a:cs typeface="Arial"/>
            </a:endParaRPr>
          </a:p>
          <a:p>
            <a:pPr marL="285750" indent="-285750"/>
            <a:r>
              <a:rPr lang="nb-NO" sz="1800">
                <a:latin typeface="Arial"/>
                <a:cs typeface="Arial"/>
              </a:rPr>
              <a:t>Kle av og på deg selv, knyte sko </a:t>
            </a:r>
            <a:endParaRPr lang="en-US" sz="1800">
              <a:latin typeface="Arial"/>
              <a:cs typeface="Arial"/>
            </a:endParaRPr>
          </a:p>
          <a:p>
            <a:pPr marL="285750" indent="-285750"/>
            <a:r>
              <a:rPr lang="nb-NO" sz="1800">
                <a:latin typeface="Arial"/>
                <a:cs typeface="Arial"/>
              </a:rPr>
              <a:t>Kunne be om hjelp </a:t>
            </a:r>
            <a:endParaRPr lang="en-US" sz="1800">
              <a:latin typeface="Arial"/>
              <a:cs typeface="Arial"/>
            </a:endParaRPr>
          </a:p>
          <a:p>
            <a:pPr marL="0" indent="0">
              <a:buNone/>
            </a:pPr>
            <a:endParaRPr lang="nb-NO" sz="1600" b="1" u="sng">
              <a:latin typeface="Arial"/>
              <a:cs typeface="Arial"/>
            </a:endParaRPr>
          </a:p>
          <a:p>
            <a:endParaRPr lang="nb-NO" sz="900"/>
          </a:p>
        </p:txBody>
      </p:sp>
      <p:pic>
        <p:nvPicPr>
          <p:cNvPr id="4" name="Bilde 3" descr="Et bilde som inneholder illustrasjon, Tegnefilm, tegning, tegnefilm&#10;&#10;Automatisk generert beskrivelse">
            <a:extLst>
              <a:ext uri="{FF2B5EF4-FFF2-40B4-BE49-F238E27FC236}">
                <a16:creationId xmlns:a16="http://schemas.microsoft.com/office/drawing/2014/main" id="{3FEB73B1-8AE7-7BDB-3E36-C24FB6C66B7E}"/>
              </a:ext>
            </a:extLst>
          </p:cNvPr>
          <p:cNvPicPr>
            <a:picLocks noChangeAspect="1"/>
          </p:cNvPicPr>
          <p:nvPr/>
        </p:nvPicPr>
        <p:blipFill>
          <a:blip r:embed="rId2"/>
          <a:stretch>
            <a:fillRect/>
          </a:stretch>
        </p:blipFill>
        <p:spPr>
          <a:xfrm>
            <a:off x="7487652" y="277181"/>
            <a:ext cx="4425571" cy="3573046"/>
          </a:xfrm>
          <a:prstGeom prst="rect">
            <a:avLst/>
          </a:prstGeom>
        </p:spPr>
      </p:pic>
      <p:sp>
        <p:nvSpPr>
          <p:cNvPr id="6" name="TekstSylinder 5">
            <a:extLst>
              <a:ext uri="{FF2B5EF4-FFF2-40B4-BE49-F238E27FC236}">
                <a16:creationId xmlns:a16="http://schemas.microsoft.com/office/drawing/2014/main" id="{10BDB4A5-7006-077A-4207-8938ECFC7B91}"/>
              </a:ext>
            </a:extLst>
          </p:cNvPr>
          <p:cNvSpPr txBox="1"/>
          <p:nvPr/>
        </p:nvSpPr>
        <p:spPr>
          <a:xfrm>
            <a:off x="6094278" y="4303034"/>
            <a:ext cx="537098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l" rtl="0"/>
            <a:r>
              <a:rPr lang="nb-NO" b="1" i="0" u="sng" baseline="0">
                <a:solidFill>
                  <a:srgbClr val="000000"/>
                </a:solidFill>
                <a:latin typeface="Arial"/>
                <a:ea typeface="Arial"/>
                <a:cs typeface="Arial"/>
              </a:rPr>
              <a:t>Sosialt:</a:t>
            </a:r>
            <a:r>
              <a:rPr lang="en-US" b="0" i="0">
                <a:solidFill>
                  <a:srgbClr val="000000"/>
                </a:solidFill>
                <a:latin typeface="Arial"/>
                <a:ea typeface="Arial"/>
                <a:cs typeface="Arial"/>
              </a:rPr>
              <a:t>​</a:t>
            </a:r>
            <a:endParaRPr lang="nb-NO"/>
          </a:p>
          <a:p>
            <a:pPr marL="285750" lvl="0" indent="-285750" algn="l" rtl="0">
              <a:buFont typeface=""/>
              <a:buChar char="•"/>
            </a:pPr>
            <a:r>
              <a:rPr lang="nb-NO" b="0" i="0" u="none" strike="noStrike" baseline="0">
                <a:solidFill>
                  <a:srgbClr val="000000"/>
                </a:solidFill>
                <a:latin typeface="Arial"/>
                <a:ea typeface="Arial"/>
                <a:cs typeface="Arial"/>
              </a:rPr>
              <a:t>Leke med andre og vente på tur </a:t>
            </a:r>
            <a:r>
              <a:rPr lang="en-US" b="0" i="0">
                <a:solidFill>
                  <a:srgbClr val="000000"/>
                </a:solidFill>
                <a:latin typeface="Arial"/>
                <a:ea typeface="Arial"/>
                <a:cs typeface="Arial"/>
              </a:rPr>
              <a:t>​</a:t>
            </a:r>
          </a:p>
          <a:p>
            <a:pPr marL="285750" lvl="0" indent="-285750" algn="l" rtl="0">
              <a:buFont typeface=""/>
              <a:buChar char="•"/>
            </a:pPr>
            <a:r>
              <a:rPr lang="nb-NO" b="0" i="0" u="none" strike="noStrike" baseline="0">
                <a:solidFill>
                  <a:srgbClr val="000000"/>
                </a:solidFill>
                <a:latin typeface="Arial"/>
                <a:ea typeface="Arial"/>
                <a:cs typeface="Arial"/>
              </a:rPr>
              <a:t>Lytte til andre og kunne vise hensyn</a:t>
            </a:r>
            <a:r>
              <a:rPr lang="en-US" b="0" i="0">
                <a:solidFill>
                  <a:srgbClr val="000000"/>
                </a:solidFill>
                <a:latin typeface="Arial"/>
                <a:ea typeface="Arial"/>
                <a:cs typeface="Arial"/>
              </a:rPr>
              <a:t>​</a:t>
            </a:r>
          </a:p>
          <a:p>
            <a:pPr marL="285750" lvl="0" indent="-285750" algn="l" rtl="0">
              <a:buFont typeface=""/>
              <a:buChar char="•"/>
            </a:pPr>
            <a:r>
              <a:rPr lang="nb-NO" b="0" i="0" u="none" strike="noStrike" baseline="0">
                <a:solidFill>
                  <a:srgbClr val="000000"/>
                </a:solidFill>
                <a:latin typeface="Arial"/>
                <a:ea typeface="Arial"/>
                <a:cs typeface="Arial"/>
              </a:rPr>
              <a:t>Spille spill</a:t>
            </a:r>
            <a:r>
              <a:rPr lang="en-US" b="0" i="0">
                <a:solidFill>
                  <a:srgbClr val="000000"/>
                </a:solidFill>
                <a:latin typeface="Arial"/>
                <a:ea typeface="Arial"/>
                <a:cs typeface="Arial"/>
              </a:rPr>
              <a:t>​</a:t>
            </a:r>
          </a:p>
          <a:p>
            <a:pPr marL="285750" lvl="0" indent="-285750" algn="l" rtl="0">
              <a:buFont typeface=""/>
              <a:buChar char="•"/>
            </a:pPr>
            <a:r>
              <a:rPr lang="nb-NO" b="0" i="0" u="none" strike="noStrike" baseline="0">
                <a:solidFill>
                  <a:srgbClr val="000000"/>
                </a:solidFill>
                <a:latin typeface="Arial"/>
                <a:ea typeface="Arial"/>
                <a:cs typeface="Arial"/>
              </a:rPr>
              <a:t>Høytlesing </a:t>
            </a:r>
            <a:endParaRPr lang="nb-NO"/>
          </a:p>
        </p:txBody>
      </p:sp>
    </p:spTree>
    <p:extLst>
      <p:ext uri="{BB962C8B-B14F-4D97-AF65-F5344CB8AC3E}">
        <p14:creationId xmlns:p14="http://schemas.microsoft.com/office/powerpoint/2010/main" val="3754772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6E94C8-CBE5-293C-599C-2BD9BF8DB1CD}"/>
              </a:ext>
            </a:extLst>
          </p:cNvPr>
          <p:cNvSpPr>
            <a:spLocks noGrp="1"/>
          </p:cNvSpPr>
          <p:nvPr>
            <p:ph type="title"/>
          </p:nvPr>
        </p:nvSpPr>
        <p:spPr/>
        <p:txBody>
          <a:bodyPr/>
          <a:lstStyle/>
          <a:p>
            <a:r>
              <a:rPr lang="nb-NO"/>
              <a:t>Skoleåret og skoledager</a:t>
            </a:r>
          </a:p>
        </p:txBody>
      </p:sp>
      <p:sp>
        <p:nvSpPr>
          <p:cNvPr id="3" name="Plassholder for innhold 2">
            <a:extLst>
              <a:ext uri="{FF2B5EF4-FFF2-40B4-BE49-F238E27FC236}">
                <a16:creationId xmlns:a16="http://schemas.microsoft.com/office/drawing/2014/main" id="{0A0EC562-FF94-5993-C67B-DF7AE28BB4F3}"/>
              </a:ext>
            </a:extLst>
          </p:cNvPr>
          <p:cNvSpPr>
            <a:spLocks noGrp="1"/>
          </p:cNvSpPr>
          <p:nvPr>
            <p:ph idx="1"/>
          </p:nvPr>
        </p:nvSpPr>
        <p:spPr>
          <a:xfrm>
            <a:off x="838200" y="1470721"/>
            <a:ext cx="10515600" cy="4706242"/>
          </a:xfrm>
        </p:spPr>
        <p:txBody>
          <a:bodyPr vert="horz" lIns="91440" tIns="45720" rIns="91440" bIns="45720" rtlCol="0" anchor="t">
            <a:normAutofit/>
          </a:bodyPr>
          <a:lstStyle/>
          <a:p>
            <a:r>
              <a:rPr lang="nb-NO" sz="2000">
                <a:latin typeface="Arial"/>
                <a:cs typeface="Arial"/>
              </a:rPr>
              <a:t>190 obligatoriske skoledager (38 uker) utgjør et skoleår. </a:t>
            </a:r>
          </a:p>
          <a:p>
            <a:r>
              <a:rPr lang="nb-NO" sz="2000">
                <a:latin typeface="Arial"/>
                <a:cs typeface="Arial"/>
              </a:rPr>
              <a:t>Første skoledag 18.august</a:t>
            </a:r>
          </a:p>
          <a:p>
            <a:r>
              <a:rPr lang="nb-NO" sz="2000">
                <a:latin typeface="Arial"/>
                <a:cs typeface="Arial"/>
              </a:rPr>
              <a:t>Fridag 8.september</a:t>
            </a:r>
          </a:p>
          <a:p>
            <a:r>
              <a:rPr lang="nb-NO" sz="2000"/>
              <a:t>Høstferie uke 40</a:t>
            </a:r>
          </a:p>
          <a:p>
            <a:r>
              <a:rPr lang="nb-NO" sz="2000"/>
              <a:t>Juleferie 22.desember-2.januar</a:t>
            </a:r>
          </a:p>
          <a:p>
            <a:r>
              <a:rPr lang="nb-NO" sz="2000"/>
              <a:t>Vinterferie uke 8</a:t>
            </a:r>
          </a:p>
          <a:p>
            <a:r>
              <a:rPr lang="nb-NO" sz="2000"/>
              <a:t>Påskeferie 30.mars- 6.april</a:t>
            </a:r>
          </a:p>
          <a:p>
            <a:r>
              <a:rPr lang="nb-NO" sz="2000"/>
              <a:t>Fridag 1.mai </a:t>
            </a:r>
          </a:p>
          <a:p>
            <a:r>
              <a:rPr lang="nb-NO" sz="2000"/>
              <a:t>Fridag 14.mai</a:t>
            </a:r>
          </a:p>
          <a:p>
            <a:r>
              <a:rPr lang="nb-NO" sz="2000"/>
              <a:t>Fridag 25.mai</a:t>
            </a:r>
          </a:p>
          <a:p>
            <a:r>
              <a:rPr lang="nb-NO" sz="2000"/>
              <a:t>Siste skoledag 19.juni</a:t>
            </a:r>
          </a:p>
        </p:txBody>
      </p:sp>
      <p:pic>
        <p:nvPicPr>
          <p:cNvPr id="5" name="Bilde 4" descr="Nytt skoleår">
            <a:extLst>
              <a:ext uri="{FF2B5EF4-FFF2-40B4-BE49-F238E27FC236}">
                <a16:creationId xmlns:a16="http://schemas.microsoft.com/office/drawing/2014/main" id="{B08EAEFE-BD3D-CA1D-AC9F-BA58C5BE01C6}"/>
              </a:ext>
            </a:extLst>
          </p:cNvPr>
          <p:cNvPicPr>
            <a:picLocks noChangeAspect="1"/>
          </p:cNvPicPr>
          <p:nvPr/>
        </p:nvPicPr>
        <p:blipFill>
          <a:blip r:embed="rId2"/>
          <a:stretch>
            <a:fillRect/>
          </a:stretch>
        </p:blipFill>
        <p:spPr>
          <a:xfrm>
            <a:off x="7975557" y="2673329"/>
            <a:ext cx="3714750" cy="3724275"/>
          </a:xfrm>
          <a:prstGeom prst="rect">
            <a:avLst/>
          </a:prstGeom>
        </p:spPr>
      </p:pic>
    </p:spTree>
    <p:extLst>
      <p:ext uri="{BB962C8B-B14F-4D97-AF65-F5344CB8AC3E}">
        <p14:creationId xmlns:p14="http://schemas.microsoft.com/office/powerpoint/2010/main" val="212981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91A0D9A-7F73-306D-2222-424D8A1F9F90}"/>
              </a:ext>
            </a:extLst>
          </p:cNvPr>
          <p:cNvSpPr>
            <a:spLocks noGrp="1"/>
          </p:cNvSpPr>
          <p:nvPr>
            <p:ph type="title"/>
          </p:nvPr>
        </p:nvSpPr>
        <p:spPr>
          <a:xfrm>
            <a:off x="641374" y="639520"/>
            <a:ext cx="3877849" cy="1719072"/>
          </a:xfrm>
        </p:spPr>
        <p:txBody>
          <a:bodyPr anchor="b">
            <a:normAutofit/>
          </a:bodyPr>
          <a:lstStyle/>
          <a:p>
            <a:r>
              <a:rPr lang="nb-NO" sz="4600">
                <a:latin typeface="Arial"/>
                <a:cs typeface="Arial"/>
              </a:rPr>
              <a:t>Skolemelding</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79F7DF6-6DA4-2408-4006-A19473C575A9}"/>
              </a:ext>
            </a:extLst>
          </p:cNvPr>
          <p:cNvSpPr>
            <a:spLocks noGrp="1"/>
          </p:cNvSpPr>
          <p:nvPr>
            <p:ph idx="1"/>
          </p:nvPr>
        </p:nvSpPr>
        <p:spPr>
          <a:xfrm>
            <a:off x="641374" y="2807208"/>
            <a:ext cx="4023986" cy="3410712"/>
          </a:xfrm>
        </p:spPr>
        <p:txBody>
          <a:bodyPr anchor="t">
            <a:normAutofit/>
          </a:bodyPr>
          <a:lstStyle/>
          <a:p>
            <a:r>
              <a:rPr lang="nb-NO" sz="2200">
                <a:latin typeface="Arial"/>
                <a:cs typeface="Arial"/>
              </a:rPr>
              <a:t>Skolen sender ut informasjon via skolemelding.</a:t>
            </a:r>
          </a:p>
          <a:p>
            <a:r>
              <a:rPr lang="nb-NO" sz="2200">
                <a:latin typeface="Arial"/>
                <a:cs typeface="Arial"/>
              </a:rPr>
              <a:t>Kan ikke lastes ned før i august! </a:t>
            </a:r>
          </a:p>
        </p:txBody>
      </p:sp>
      <p:pic>
        <p:nvPicPr>
          <p:cNvPr id="4" name="Plassholder for innhold 3" descr="Skolemelding foresatte – Apper på Google Play">
            <a:extLst>
              <a:ext uri="{FF2B5EF4-FFF2-40B4-BE49-F238E27FC236}">
                <a16:creationId xmlns:a16="http://schemas.microsoft.com/office/drawing/2014/main" id="{D96D284E-872A-DBDA-C830-77D4A1581FAA}"/>
              </a:ext>
            </a:extLst>
          </p:cNvPr>
          <p:cNvPicPr>
            <a:picLocks noChangeAspect="1"/>
          </p:cNvPicPr>
          <p:nvPr/>
        </p:nvPicPr>
        <p:blipFill>
          <a:blip r:embed="rId2"/>
          <a:stretch>
            <a:fillRect/>
          </a:stretch>
        </p:blipFill>
        <p:spPr>
          <a:xfrm>
            <a:off x="5317236" y="640080"/>
            <a:ext cx="5577840" cy="5577840"/>
          </a:xfrm>
          <a:prstGeom prst="rect">
            <a:avLst/>
          </a:prstGeom>
        </p:spPr>
      </p:pic>
    </p:spTree>
    <p:extLst>
      <p:ext uri="{BB962C8B-B14F-4D97-AF65-F5344CB8AC3E}">
        <p14:creationId xmlns:p14="http://schemas.microsoft.com/office/powerpoint/2010/main" val="2875060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2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descr="Et bilde som inneholder tekst, skjermbilde, eske, Pakking og merking&#10;&#10;Innhold generert av kunstig intelligens kan være feil.">
            <a:extLst>
              <a:ext uri="{FF2B5EF4-FFF2-40B4-BE49-F238E27FC236}">
                <a16:creationId xmlns:a16="http://schemas.microsoft.com/office/drawing/2014/main" id="{2DA4373A-F737-5F0D-B781-9D89B168E265}"/>
              </a:ext>
            </a:extLst>
          </p:cNvPr>
          <p:cNvPicPr>
            <a:picLocks noChangeAspect="1"/>
          </p:cNvPicPr>
          <p:nvPr/>
        </p:nvPicPr>
        <p:blipFill>
          <a:blip r:embed="rId2"/>
          <a:stretch>
            <a:fillRect/>
          </a:stretch>
        </p:blipFill>
        <p:spPr>
          <a:xfrm>
            <a:off x="6980343" y="643467"/>
            <a:ext cx="4011167" cy="5571066"/>
          </a:xfrm>
          <a:prstGeom prst="rect">
            <a:avLst/>
          </a:prstGeom>
        </p:spPr>
      </p:pic>
      <p:sp>
        <p:nvSpPr>
          <p:cNvPr id="16" name="Rectangle 15">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ssholder for innhold 3" descr="Et bilde som inneholder tekst, Menneskeansikt, klær, smårolling&#10;&#10;Innhold generert av kunstig intelligens kan være feil.">
            <a:extLst>
              <a:ext uri="{FF2B5EF4-FFF2-40B4-BE49-F238E27FC236}">
                <a16:creationId xmlns:a16="http://schemas.microsoft.com/office/drawing/2014/main" id="{1A92E878-DB09-62C9-96F9-116237A973C2}"/>
              </a:ext>
            </a:extLst>
          </p:cNvPr>
          <p:cNvPicPr>
            <a:picLocks noGrp="1" noChangeAspect="1"/>
          </p:cNvPicPr>
          <p:nvPr>
            <p:ph idx="1"/>
          </p:nvPr>
        </p:nvPicPr>
        <p:blipFill>
          <a:blip r:embed="rId3"/>
          <a:srcRect l="2850" t="1897" r="2613" b="6207"/>
          <a:stretch/>
        </p:blipFill>
        <p:spPr>
          <a:xfrm>
            <a:off x="1121358" y="643467"/>
            <a:ext cx="4169427" cy="5571066"/>
          </a:xfrm>
          <a:prstGeom prst="rect">
            <a:avLst/>
          </a:prstGeom>
        </p:spPr>
      </p:pic>
    </p:spTree>
    <p:extLst>
      <p:ext uri="{BB962C8B-B14F-4D97-AF65-F5344CB8AC3E}">
        <p14:creationId xmlns:p14="http://schemas.microsoft.com/office/powerpoint/2010/main" val="417780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D06273D-9325-CEB5-A7A9-863E4E5ADD88}"/>
              </a:ext>
            </a:extLst>
          </p:cNvPr>
          <p:cNvSpPr>
            <a:spLocks noGrp="1"/>
          </p:cNvSpPr>
          <p:nvPr>
            <p:ph type="title"/>
          </p:nvPr>
        </p:nvSpPr>
        <p:spPr>
          <a:xfrm>
            <a:off x="630936" y="640080"/>
            <a:ext cx="4818888" cy="1481328"/>
          </a:xfrm>
        </p:spPr>
        <p:txBody>
          <a:bodyPr anchor="b">
            <a:normAutofit/>
          </a:bodyPr>
          <a:lstStyle/>
          <a:p>
            <a:r>
              <a:rPr lang="nb-NO" sz="5400"/>
              <a:t>Førskoledager</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835C5CF0-0BA5-2776-D960-ECFD3541EA24}"/>
              </a:ext>
            </a:extLst>
          </p:cNvPr>
          <p:cNvSpPr>
            <a:spLocks noGrp="1"/>
          </p:cNvSpPr>
          <p:nvPr>
            <p:ph idx="1"/>
          </p:nvPr>
        </p:nvSpPr>
        <p:spPr>
          <a:xfrm>
            <a:off x="630936" y="2660904"/>
            <a:ext cx="4818888" cy="3547872"/>
          </a:xfrm>
        </p:spPr>
        <p:txBody>
          <a:bodyPr vert="horz" lIns="91440" tIns="45720" rIns="91440" bIns="45720" rtlCol="0" anchor="t">
            <a:noAutofit/>
          </a:bodyPr>
          <a:lstStyle/>
          <a:p>
            <a:endParaRPr lang="nb-NO" sz="2000">
              <a:ea typeface="+mn-lt"/>
              <a:cs typeface="+mn-lt"/>
            </a:endParaRPr>
          </a:p>
          <a:p>
            <a:r>
              <a:rPr lang="nb-NO" sz="2000">
                <a:ea typeface="+mn-lt"/>
                <a:cs typeface="+mn-lt"/>
              </a:rPr>
              <a:t>Tirsdag 27.mai klokka 09.00-11.30 skal barna fra Etterstad, </a:t>
            </a:r>
            <a:r>
              <a:rPr lang="nb-NO" sz="2000" err="1">
                <a:ea typeface="+mn-lt"/>
                <a:cs typeface="+mn-lt"/>
              </a:rPr>
              <a:t>Lohøgda</a:t>
            </a:r>
            <a:r>
              <a:rPr lang="nb-NO" sz="2000">
                <a:ea typeface="+mn-lt"/>
                <a:cs typeface="+mn-lt"/>
              </a:rPr>
              <a:t> og </a:t>
            </a:r>
            <a:r>
              <a:rPr lang="nb-NO" sz="2000" err="1">
                <a:ea typeface="+mn-lt"/>
                <a:cs typeface="+mn-lt"/>
              </a:rPr>
              <a:t>Fritjofsgate</a:t>
            </a:r>
            <a:r>
              <a:rPr lang="nb-NO" sz="2000">
                <a:ea typeface="+mn-lt"/>
                <a:cs typeface="+mn-lt"/>
              </a:rPr>
              <a:t> barnehage møte.</a:t>
            </a:r>
            <a:endParaRPr lang="nb-NO" sz="2000" b="1">
              <a:latin typeface="Arial"/>
              <a:cs typeface="Arial"/>
            </a:endParaRPr>
          </a:p>
          <a:p>
            <a:r>
              <a:rPr lang="nb-NO" sz="2000">
                <a:ea typeface="+mn-lt"/>
                <a:cs typeface="+mn-lt"/>
              </a:rPr>
              <a:t>Onsdag 28.mai klokka 09.00-11.30 skal barna fra Etterstadjordet, Dumpa og Sotamyggen barnehage møte.</a:t>
            </a:r>
            <a:endParaRPr lang="nb-NO" sz="2000"/>
          </a:p>
          <a:p>
            <a:r>
              <a:rPr lang="nb-NO" sz="2000">
                <a:ea typeface="+mn-lt"/>
                <a:cs typeface="+mn-lt"/>
              </a:rPr>
              <a:t>Barn og foresatte møter ute i skolegården ved flaggstanga klokka 09.00.</a:t>
            </a:r>
            <a:endParaRPr lang="nb-NO" sz="2000"/>
          </a:p>
          <a:p>
            <a:pPr marL="0" indent="0">
              <a:buNone/>
            </a:pPr>
            <a:endParaRPr lang="nb-NO" sz="1800"/>
          </a:p>
          <a:p>
            <a:endParaRPr lang="nb-NO" sz="1800"/>
          </a:p>
          <a:p>
            <a:pPr marL="0" indent="0">
              <a:buNone/>
            </a:pPr>
            <a:endParaRPr lang="nb-NO" sz="1800" b="1"/>
          </a:p>
          <a:p>
            <a:endParaRPr lang="nb-NO" sz="1400" b="1">
              <a:latin typeface="Arial"/>
              <a:cs typeface="Arial"/>
            </a:endParaRPr>
          </a:p>
        </p:txBody>
      </p:sp>
      <p:pic>
        <p:nvPicPr>
          <p:cNvPr id="4" name="Bilde 3" descr="Et bilde som inneholder tegnefilm, tegning, person, Menneskeansikt&#10;&#10;Automatisk generert beskrivelse">
            <a:extLst>
              <a:ext uri="{FF2B5EF4-FFF2-40B4-BE49-F238E27FC236}">
                <a16:creationId xmlns:a16="http://schemas.microsoft.com/office/drawing/2014/main" id="{4AEC9020-72FC-3470-F25C-D049546D19B4}"/>
              </a:ext>
            </a:extLst>
          </p:cNvPr>
          <p:cNvPicPr>
            <a:picLocks noChangeAspect="1"/>
          </p:cNvPicPr>
          <p:nvPr/>
        </p:nvPicPr>
        <p:blipFill>
          <a:blip r:embed="rId3"/>
          <a:stretch>
            <a:fillRect/>
          </a:stretch>
        </p:blipFill>
        <p:spPr>
          <a:xfrm>
            <a:off x="6099048" y="1716249"/>
            <a:ext cx="5458968" cy="3425501"/>
          </a:xfrm>
          <a:prstGeom prst="rect">
            <a:avLst/>
          </a:prstGeom>
        </p:spPr>
      </p:pic>
      <p:sp>
        <p:nvSpPr>
          <p:cNvPr id="5" name="TekstSylinder 4">
            <a:extLst>
              <a:ext uri="{FF2B5EF4-FFF2-40B4-BE49-F238E27FC236}">
                <a16:creationId xmlns:a16="http://schemas.microsoft.com/office/drawing/2014/main" id="{DC932A5F-F29C-F65E-1F92-12975284C65E}"/>
              </a:ext>
            </a:extLst>
          </p:cNvPr>
          <p:cNvSpPr txBox="1"/>
          <p:nvPr/>
        </p:nvSpPr>
        <p:spPr>
          <a:xfrm>
            <a:off x="5948039" y="5385787"/>
            <a:ext cx="62202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b="1">
                <a:ea typeface="+mn-lt"/>
                <a:cs typeface="+mn-lt"/>
              </a:rPr>
              <a:t>Vi inviterer foresatte til informasjonsmøte om hvordan vi jobber med begynneropplæringen i lesing, skriving og regning fra klokka 09.00-ca. 10.00</a:t>
            </a:r>
            <a:endParaRPr lang="nb-NO"/>
          </a:p>
        </p:txBody>
      </p:sp>
    </p:spTree>
    <p:extLst>
      <p:ext uri="{BB962C8B-B14F-4D97-AF65-F5344CB8AC3E}">
        <p14:creationId xmlns:p14="http://schemas.microsoft.com/office/powerpoint/2010/main" val="3999564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CA2DBE9-BB71-A45F-A83E-31CC26CD3D79}"/>
              </a:ext>
            </a:extLst>
          </p:cNvPr>
          <p:cNvSpPr>
            <a:spLocks noGrp="1"/>
          </p:cNvSpPr>
          <p:nvPr>
            <p:ph type="title"/>
          </p:nvPr>
        </p:nvSpPr>
        <p:spPr>
          <a:xfrm>
            <a:off x="630936" y="640080"/>
            <a:ext cx="4818888" cy="1481328"/>
          </a:xfrm>
        </p:spPr>
        <p:txBody>
          <a:bodyPr anchor="b">
            <a:normAutofit/>
          </a:bodyPr>
          <a:lstStyle/>
          <a:p>
            <a:r>
              <a:rPr lang="nb-NO" sz="3000"/>
              <a:t>Vi gleder oss til å bli godt kjent med deg og barnet ditt</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A75E565D-A464-68C0-CBB4-3AE25991C840}"/>
              </a:ext>
            </a:extLst>
          </p:cNvPr>
          <p:cNvSpPr>
            <a:spLocks noGrp="1"/>
          </p:cNvSpPr>
          <p:nvPr>
            <p:ph idx="1"/>
          </p:nvPr>
        </p:nvSpPr>
        <p:spPr>
          <a:xfrm>
            <a:off x="630936" y="2660904"/>
            <a:ext cx="4818888" cy="3547872"/>
          </a:xfrm>
        </p:spPr>
        <p:txBody>
          <a:bodyPr vert="horz" lIns="91440" tIns="45720" rIns="91440" bIns="45720" rtlCol="0" anchor="t">
            <a:normAutofit lnSpcReduction="10000"/>
          </a:bodyPr>
          <a:lstStyle/>
          <a:p>
            <a:r>
              <a:rPr lang="nb-NO" sz="2200">
                <a:latin typeface="Arial"/>
                <a:cs typeface="Arial"/>
              </a:rPr>
              <a:t>Førskoledag 27.mai/28.mai </a:t>
            </a:r>
          </a:p>
          <a:p>
            <a:pPr marL="0" indent="0">
              <a:buNone/>
            </a:pPr>
            <a:endParaRPr lang="nb-NO" sz="2200">
              <a:latin typeface="Arial"/>
              <a:cs typeface="Arial"/>
            </a:endParaRPr>
          </a:p>
          <a:p>
            <a:r>
              <a:rPr lang="nb-NO" sz="2200">
                <a:latin typeface="Arial"/>
                <a:cs typeface="Arial"/>
              </a:rPr>
              <a:t>Første skoledag mandag 18.august </a:t>
            </a:r>
          </a:p>
          <a:p>
            <a:endParaRPr lang="nb-NO" sz="2200">
              <a:latin typeface="Arial"/>
              <a:cs typeface="Arial"/>
            </a:endParaRPr>
          </a:p>
          <a:p>
            <a:r>
              <a:rPr lang="nb-NO" sz="2200">
                <a:latin typeface="Arial"/>
                <a:cs typeface="Arial"/>
              </a:rPr>
              <a:t>Sjekk skolens hjemmeside for informasjon om første skoledag</a:t>
            </a:r>
            <a:endParaRPr lang="en-US" sz="2200">
              <a:latin typeface="Arial"/>
              <a:cs typeface="Arial"/>
            </a:endParaRPr>
          </a:p>
          <a:p>
            <a:endParaRPr lang="nb-NO" sz="2200">
              <a:latin typeface="Arial"/>
              <a:cs typeface="Arial"/>
            </a:endParaRPr>
          </a:p>
          <a:p>
            <a:r>
              <a:rPr lang="nb-NO" sz="2200">
                <a:latin typeface="Arial"/>
                <a:cs typeface="Arial"/>
              </a:rPr>
              <a:t>Lurer du på noe er det bare å ta kontakt med Margareth</a:t>
            </a:r>
            <a:endParaRPr lang="nb-NO" sz="2200"/>
          </a:p>
        </p:txBody>
      </p:sp>
      <p:pic>
        <p:nvPicPr>
          <p:cNvPr id="5" name="Plassholder for innhold 3" descr="Et bilde som inneholder luftballong, tegning, sketch, illustrasjon&#10;&#10;Automatisk generert beskrivelse">
            <a:extLst>
              <a:ext uri="{FF2B5EF4-FFF2-40B4-BE49-F238E27FC236}">
                <a16:creationId xmlns:a16="http://schemas.microsoft.com/office/drawing/2014/main" id="{67FD3800-7C61-4A92-59B6-4E7E8853776D}"/>
              </a:ext>
            </a:extLst>
          </p:cNvPr>
          <p:cNvPicPr>
            <a:picLocks noChangeAspect="1"/>
          </p:cNvPicPr>
          <p:nvPr/>
        </p:nvPicPr>
        <p:blipFill>
          <a:blip r:embed="rId2"/>
          <a:stretch>
            <a:fillRect/>
          </a:stretch>
        </p:blipFill>
        <p:spPr>
          <a:xfrm>
            <a:off x="7015734" y="640080"/>
            <a:ext cx="3625595" cy="5577840"/>
          </a:xfrm>
          <a:prstGeom prst="rect">
            <a:avLst/>
          </a:prstGeom>
        </p:spPr>
      </p:pic>
    </p:spTree>
    <p:extLst>
      <p:ext uri="{BB962C8B-B14F-4D97-AF65-F5344CB8AC3E}">
        <p14:creationId xmlns:p14="http://schemas.microsoft.com/office/powerpoint/2010/main" val="1033570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6D67A2-8BDA-7CB3-8E36-99C81977C7C6}"/>
              </a:ext>
            </a:extLst>
          </p:cNvPr>
          <p:cNvSpPr>
            <a:spLocks noGrp="1"/>
          </p:cNvSpPr>
          <p:nvPr>
            <p:ph type="ctrTitle"/>
          </p:nvPr>
        </p:nvSpPr>
        <p:spPr/>
        <p:txBody>
          <a:bodyPr/>
          <a:lstStyle/>
          <a:p>
            <a:endParaRPr lang="nb-NO"/>
          </a:p>
        </p:txBody>
      </p:sp>
      <p:sp>
        <p:nvSpPr>
          <p:cNvPr id="3" name="Undertittel 2">
            <a:extLst>
              <a:ext uri="{FF2B5EF4-FFF2-40B4-BE49-F238E27FC236}">
                <a16:creationId xmlns:a16="http://schemas.microsoft.com/office/drawing/2014/main" id="{23E39D0D-8051-E608-44F5-B329AA1F2E91}"/>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89087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2A00D7F-A6F7-C097-9534-B0D713B141BD}"/>
              </a:ext>
            </a:extLst>
          </p:cNvPr>
          <p:cNvSpPr>
            <a:spLocks noGrp="1"/>
          </p:cNvSpPr>
          <p:nvPr>
            <p:ph type="title"/>
          </p:nvPr>
        </p:nvSpPr>
        <p:spPr>
          <a:xfrm>
            <a:off x="572493" y="238539"/>
            <a:ext cx="11018520" cy="1434415"/>
          </a:xfrm>
        </p:spPr>
        <p:txBody>
          <a:bodyPr anchor="b">
            <a:normAutofit/>
          </a:bodyPr>
          <a:lstStyle/>
          <a:p>
            <a:r>
              <a:rPr lang="nb-NO" sz="5400">
                <a:latin typeface="Arial"/>
                <a:cs typeface="Arial"/>
              </a:rPr>
              <a:t>Hvem er vi på Brynseng?</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FB90211F-A226-F8AC-6972-0AC8E4081C5D}"/>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nb-NO" sz="2000">
                <a:latin typeface="Arial"/>
                <a:cs typeface="Arial"/>
              </a:rPr>
              <a:t>Rektor: Vibeke</a:t>
            </a:r>
          </a:p>
          <a:p>
            <a:r>
              <a:rPr lang="nb-NO" sz="2000">
                <a:latin typeface="Arial"/>
                <a:cs typeface="Arial"/>
              </a:rPr>
              <a:t>Assisterende rektor: Margareth</a:t>
            </a:r>
          </a:p>
          <a:p>
            <a:r>
              <a:rPr lang="nb-NO" sz="2000">
                <a:latin typeface="Arial"/>
                <a:cs typeface="Arial"/>
              </a:rPr>
              <a:t>AKS-leder: Karine</a:t>
            </a:r>
          </a:p>
          <a:p>
            <a:r>
              <a:rPr lang="nb-NO" sz="2000">
                <a:latin typeface="Arial"/>
                <a:cs typeface="Arial"/>
              </a:rPr>
              <a:t>Baseleder: Hege</a:t>
            </a:r>
          </a:p>
          <a:p>
            <a:r>
              <a:rPr lang="nb-NO" sz="2000">
                <a:latin typeface="Arial"/>
                <a:cs typeface="Arial"/>
              </a:rPr>
              <a:t>Sosiallærer: Anders</a:t>
            </a:r>
          </a:p>
          <a:p>
            <a:r>
              <a:rPr lang="nb-NO" sz="2000">
                <a:latin typeface="Arial"/>
                <a:cs typeface="Arial"/>
              </a:rPr>
              <a:t>Lærere og assistenter</a:t>
            </a:r>
          </a:p>
          <a:p>
            <a:r>
              <a:rPr lang="nb-NO" sz="2000">
                <a:latin typeface="Arial"/>
                <a:cs typeface="Arial"/>
              </a:rPr>
              <a:t>Helsesykepleier: </a:t>
            </a:r>
            <a:r>
              <a:rPr lang="nb-NO" sz="2000" err="1">
                <a:latin typeface="Arial"/>
                <a:cs typeface="Arial"/>
              </a:rPr>
              <a:t>Piia</a:t>
            </a:r>
            <a:endParaRPr lang="nb-NO" sz="2000">
              <a:latin typeface="Arial"/>
              <a:cs typeface="Arial"/>
            </a:endParaRPr>
          </a:p>
          <a:p>
            <a:r>
              <a:rPr lang="nb-NO" sz="2000">
                <a:latin typeface="Arial"/>
                <a:cs typeface="Arial"/>
              </a:rPr>
              <a:t>Driftsleder: Jimmy</a:t>
            </a:r>
          </a:p>
          <a:p>
            <a:r>
              <a:rPr lang="nb-NO" sz="2000">
                <a:latin typeface="Arial"/>
                <a:cs typeface="Arial"/>
              </a:rPr>
              <a:t>Administrativ leder: Sara</a:t>
            </a:r>
          </a:p>
        </p:txBody>
      </p:sp>
      <p:pic>
        <p:nvPicPr>
          <p:cNvPr id="4" name="Bilde 3" descr="Tegning hjerte musematter | Unike motiver | Spreadshirt">
            <a:extLst>
              <a:ext uri="{FF2B5EF4-FFF2-40B4-BE49-F238E27FC236}">
                <a16:creationId xmlns:a16="http://schemas.microsoft.com/office/drawing/2014/main" id="{463FE837-EDE9-4C65-FC85-638C4948C58C}"/>
              </a:ext>
            </a:extLst>
          </p:cNvPr>
          <p:cNvPicPr>
            <a:picLocks noChangeAspect="1"/>
          </p:cNvPicPr>
          <p:nvPr/>
        </p:nvPicPr>
        <p:blipFill>
          <a:blip r:embed="rId2"/>
          <a:srcRect l="599" r="3193" b="-3"/>
          <a:stretch/>
        </p:blipFill>
        <p:spPr>
          <a:xfrm>
            <a:off x="7675658" y="2093976"/>
            <a:ext cx="3941064" cy="4096512"/>
          </a:xfrm>
          <a:prstGeom prst="rect">
            <a:avLst/>
          </a:prstGeom>
        </p:spPr>
      </p:pic>
    </p:spTree>
    <p:extLst>
      <p:ext uri="{BB962C8B-B14F-4D97-AF65-F5344CB8AC3E}">
        <p14:creationId xmlns:p14="http://schemas.microsoft.com/office/powerpoint/2010/main" val="2348961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725515D0-5035-694A-8227-2862D94CBAEE}"/>
              </a:ext>
            </a:extLst>
          </p:cNvPr>
          <p:cNvPicPr>
            <a:picLocks noGrp="1" noChangeAspect="1"/>
          </p:cNvPicPr>
          <p:nvPr>
            <p:ph type="pic" sz="quarter" idx="17"/>
          </p:nvPr>
        </p:nvPicPr>
        <p:blipFill rotWithShape="1">
          <a:blip r:embed="rId2"/>
          <a:srcRect l="-60909" t="400" r="22572" b="2733"/>
          <a:stretch/>
        </p:blipFill>
        <p:spPr>
          <a:xfrm>
            <a:off x="0" y="0"/>
            <a:ext cx="12193200" cy="6858000"/>
          </a:xfrm>
        </p:spPr>
      </p:pic>
      <p:sp>
        <p:nvSpPr>
          <p:cNvPr id="3" name="Tittel 2">
            <a:extLst>
              <a:ext uri="{FF2B5EF4-FFF2-40B4-BE49-F238E27FC236}">
                <a16:creationId xmlns:a16="http://schemas.microsoft.com/office/drawing/2014/main" id="{166EDBCF-2DF9-324F-9C2D-89624CE53674}"/>
              </a:ext>
            </a:extLst>
          </p:cNvPr>
          <p:cNvSpPr>
            <a:spLocks noGrp="1"/>
          </p:cNvSpPr>
          <p:nvPr>
            <p:ph type="ctrTitle"/>
          </p:nvPr>
        </p:nvSpPr>
        <p:spPr/>
        <p:txBody>
          <a:bodyPr/>
          <a:lstStyle/>
          <a:p>
            <a:r>
              <a:rPr lang="nb-NO"/>
              <a:t>Velkommen!</a:t>
            </a:r>
          </a:p>
        </p:txBody>
      </p:sp>
      <p:sp>
        <p:nvSpPr>
          <p:cNvPr id="4" name="Undertittel 3">
            <a:extLst>
              <a:ext uri="{FF2B5EF4-FFF2-40B4-BE49-F238E27FC236}">
                <a16:creationId xmlns:a16="http://schemas.microsoft.com/office/drawing/2014/main" id="{4CE91925-1617-4745-BD3C-EAE9EF6313CF}"/>
              </a:ext>
            </a:extLst>
          </p:cNvPr>
          <p:cNvSpPr>
            <a:spLocks noGrp="1"/>
          </p:cNvSpPr>
          <p:nvPr>
            <p:ph type="subTitle" idx="1"/>
          </p:nvPr>
        </p:nvSpPr>
        <p:spPr/>
        <p:txBody>
          <a:bodyPr/>
          <a:lstStyle/>
          <a:p>
            <a:endParaRPr lang="nb-NO"/>
          </a:p>
        </p:txBody>
      </p:sp>
      <p:sp>
        <p:nvSpPr>
          <p:cNvPr id="5" name="Plassholder for tekst 4">
            <a:extLst>
              <a:ext uri="{FF2B5EF4-FFF2-40B4-BE49-F238E27FC236}">
                <a16:creationId xmlns:a16="http://schemas.microsoft.com/office/drawing/2014/main" id="{82E15EA7-21EB-5D49-B417-F09D07DD244A}"/>
              </a:ext>
            </a:extLst>
          </p:cNvPr>
          <p:cNvSpPr>
            <a:spLocks noGrp="1"/>
          </p:cNvSpPr>
          <p:nvPr>
            <p:ph type="body" sz="quarter" idx="13"/>
          </p:nvPr>
        </p:nvSpPr>
        <p:spPr/>
        <p:txBody>
          <a:bodyPr>
            <a:normAutofit fontScale="77500" lnSpcReduction="20000"/>
          </a:bodyPr>
          <a:lstStyle/>
          <a:p>
            <a:r>
              <a:rPr lang="nb-NO"/>
              <a:t>Brynseng skole -og Aktivitetsskole</a:t>
            </a:r>
          </a:p>
        </p:txBody>
      </p:sp>
      <p:pic>
        <p:nvPicPr>
          <p:cNvPr id="9" name="Bilde 8">
            <a:extLst>
              <a:ext uri="{FF2B5EF4-FFF2-40B4-BE49-F238E27FC236}">
                <a16:creationId xmlns:a16="http://schemas.microsoft.com/office/drawing/2014/main" id="{BA8FA724-556B-FE40-8858-FC281F6927BA}"/>
              </a:ext>
            </a:extLst>
          </p:cNvPr>
          <p:cNvPicPr>
            <a:picLocks noChangeAspect="1"/>
          </p:cNvPicPr>
          <p:nvPr/>
        </p:nvPicPr>
        <p:blipFill rotWithShape="1">
          <a:blip r:embed="rId2"/>
          <a:srcRect l="-1" t="92186" r="-1"/>
          <a:stretch/>
        </p:blipFill>
        <p:spPr>
          <a:xfrm>
            <a:off x="0" y="6092824"/>
            <a:ext cx="12192000" cy="765175"/>
          </a:xfrm>
          <a:prstGeom prst="rect">
            <a:avLst/>
          </a:prstGeom>
        </p:spPr>
      </p:pic>
    </p:spTree>
    <p:extLst>
      <p:ext uri="{BB962C8B-B14F-4D97-AF65-F5344CB8AC3E}">
        <p14:creationId xmlns:p14="http://schemas.microsoft.com/office/powerpoint/2010/main" val="3941024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3733"/>
              <a:t>AKS på Brynseng</a:t>
            </a:r>
          </a:p>
        </p:txBody>
      </p:sp>
      <p:sp>
        <p:nvSpPr>
          <p:cNvPr id="2" name="Plassholder for tekst 1"/>
          <p:cNvSpPr>
            <a:spLocks noGrp="1"/>
          </p:cNvSpPr>
          <p:nvPr>
            <p:ph sz="half" idx="1"/>
          </p:nvPr>
        </p:nvSpPr>
        <p:spPr/>
        <p:txBody>
          <a:bodyPr/>
          <a:lstStyle/>
          <a:p>
            <a:pPr marL="215900" indent="-215900"/>
            <a:r>
              <a:rPr lang="nb-NO" sz="2400"/>
              <a:t>Ca. 190 barn fordelt på 4 baser</a:t>
            </a:r>
            <a:endParaRPr lang="nb-NO"/>
          </a:p>
          <a:p>
            <a:pPr marL="215900" indent="-215900"/>
            <a:r>
              <a:rPr lang="nb-NO" sz="2400"/>
              <a:t>Ca. 20 ansatte</a:t>
            </a:r>
          </a:p>
          <a:p>
            <a:pPr marL="215900" indent="-215900"/>
            <a:r>
              <a:rPr lang="nb-NO" sz="2400"/>
              <a:t>Basene (lekerommene)</a:t>
            </a:r>
          </a:p>
          <a:p>
            <a:pPr marL="215900" indent="-215900"/>
            <a:r>
              <a:rPr lang="nb-NO" sz="2400"/>
              <a:t>Våre styringsdokumenter</a:t>
            </a:r>
          </a:p>
          <a:p>
            <a:pPr marL="215900" indent="-215900"/>
            <a:endParaRPr lang="nb-NO"/>
          </a:p>
        </p:txBody>
      </p:sp>
      <p:sp>
        <p:nvSpPr>
          <p:cNvPr id="8" name="Plassholder for innhold 7">
            <a:extLst>
              <a:ext uri="{FF2B5EF4-FFF2-40B4-BE49-F238E27FC236}">
                <a16:creationId xmlns:a16="http://schemas.microsoft.com/office/drawing/2014/main" id="{9D79D94B-FCAF-0041-8697-D25B3BFC24B6}"/>
              </a:ext>
            </a:extLst>
          </p:cNvPr>
          <p:cNvSpPr>
            <a:spLocks noGrp="1"/>
          </p:cNvSpPr>
          <p:nvPr>
            <p:ph sz="half" idx="2"/>
          </p:nvPr>
        </p:nvSpPr>
        <p:spPr/>
        <p:txBody>
          <a:bodyPr/>
          <a:lstStyle/>
          <a:p>
            <a:endParaRPr lang="nb-NO"/>
          </a:p>
        </p:txBody>
      </p:sp>
      <p:sp>
        <p:nvSpPr>
          <p:cNvPr id="3" name="Plassholder for dato 2"/>
          <p:cNvSpPr>
            <a:spLocks noGrp="1"/>
          </p:cNvSpPr>
          <p:nvPr>
            <p:ph type="dt" sz="half" idx="10"/>
          </p:nvPr>
        </p:nvSpPr>
        <p:spPr/>
        <p:txBody>
          <a:bodyPr/>
          <a:lstStyle/>
          <a:p>
            <a:fld id="{E973B058-1413-0E4F-A5B6-E049E4CC545B}" type="datetime1">
              <a:rPr lang="nb-NO" noProof="0" smtClean="0"/>
              <a:t>13.05.2025</a:t>
            </a:fld>
            <a:endParaRPr lang="nb-NO" noProof="0"/>
          </a:p>
        </p:txBody>
      </p:sp>
      <p:sp>
        <p:nvSpPr>
          <p:cNvPr id="4" name="Plassholder for lysbildenummer 3"/>
          <p:cNvSpPr>
            <a:spLocks noGrp="1"/>
          </p:cNvSpPr>
          <p:nvPr>
            <p:ph type="sldNum" sz="quarter" idx="12"/>
          </p:nvPr>
        </p:nvSpPr>
        <p:spPr/>
        <p:txBody>
          <a:bodyPr/>
          <a:lstStyle/>
          <a:p>
            <a:fld id="{92D1FE9E-ECBD-9F47-BA76-DC095C6C86A1}" type="slidenum">
              <a:rPr lang="nb-NO" noProof="0" smtClean="0"/>
              <a:pPr/>
              <a:t>21</a:t>
            </a:fld>
            <a:endParaRPr lang="nb-NO" noProof="0"/>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589" y="1358652"/>
            <a:ext cx="6100412" cy="4896544"/>
          </a:xfrm>
          <a:prstGeom prst="rect">
            <a:avLst/>
          </a:prstGeom>
        </p:spPr>
      </p:pic>
      <p:sp>
        <p:nvSpPr>
          <p:cNvPr id="7" name="Rektangel 6">
            <a:extLst>
              <a:ext uri="{FF2B5EF4-FFF2-40B4-BE49-F238E27FC236}">
                <a16:creationId xmlns:a16="http://schemas.microsoft.com/office/drawing/2014/main" id="{BFDF227D-978B-3046-88D3-951339706E9A}"/>
              </a:ext>
            </a:extLst>
          </p:cNvPr>
          <p:cNvSpPr/>
          <p:nvPr/>
        </p:nvSpPr>
        <p:spPr>
          <a:xfrm>
            <a:off x="5237624" y="3244334"/>
            <a:ext cx="1716752" cy="369332"/>
          </a:xfrm>
          <a:prstGeom prst="rect">
            <a:avLst/>
          </a:prstGeom>
        </p:spPr>
        <p:txBody>
          <a:bodyPr wrap="none">
            <a:spAutoFit/>
          </a:bodyPr>
          <a:lstStyle/>
          <a:p>
            <a:r>
              <a:rPr lang="nb-NO">
                <a:solidFill>
                  <a:schemeClr val="bg1"/>
                </a:solidFill>
              </a:rPr>
              <a:t>Temaområder</a:t>
            </a:r>
          </a:p>
        </p:txBody>
      </p:sp>
    </p:spTree>
    <p:extLst>
      <p:ext uri="{BB962C8B-B14F-4D97-AF65-F5344CB8AC3E}">
        <p14:creationId xmlns:p14="http://schemas.microsoft.com/office/powerpoint/2010/main" val="4089816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3733"/>
              <a:t>Praktisk informasjon </a:t>
            </a:r>
          </a:p>
        </p:txBody>
      </p:sp>
      <p:sp>
        <p:nvSpPr>
          <p:cNvPr id="8" name="Plassholder for innhold 7">
            <a:extLst>
              <a:ext uri="{FF2B5EF4-FFF2-40B4-BE49-F238E27FC236}">
                <a16:creationId xmlns:a16="http://schemas.microsoft.com/office/drawing/2014/main" id="{C979BF3F-0759-084A-899A-7918062AADD3}"/>
              </a:ext>
            </a:extLst>
          </p:cNvPr>
          <p:cNvSpPr>
            <a:spLocks noGrp="1"/>
          </p:cNvSpPr>
          <p:nvPr>
            <p:ph idx="1"/>
          </p:nvPr>
        </p:nvSpPr>
        <p:spPr/>
        <p:txBody>
          <a:bodyPr/>
          <a:lstStyle/>
          <a:p>
            <a:pPr marL="215900" indent="-215900"/>
            <a:r>
              <a:rPr lang="nb-NO"/>
              <a:t>Åpningstider </a:t>
            </a:r>
          </a:p>
          <a:p>
            <a:pPr marL="215900" indent="-215900"/>
            <a:r>
              <a:rPr lang="nb-NO"/>
              <a:t>Planleggingsdager høst 2025</a:t>
            </a:r>
          </a:p>
          <a:p>
            <a:pPr marL="215900" indent="-215900"/>
            <a:r>
              <a:rPr lang="nb-NO"/>
              <a:t>Ny kommunikasjonsapp innføres høst 25 (</a:t>
            </a:r>
            <a:r>
              <a:rPr lang="nb-NO" err="1"/>
              <a:t>Vigilo</a:t>
            </a:r>
            <a:r>
              <a:rPr lang="nb-NO"/>
              <a:t>)</a:t>
            </a:r>
          </a:p>
          <a:p>
            <a:pPr marL="215900" indent="-215900"/>
            <a:r>
              <a:rPr lang="nb-NO"/>
              <a:t>Mobil og mobilklokker i skolemodus</a:t>
            </a:r>
          </a:p>
          <a:p>
            <a:pPr marL="215900" indent="-215900"/>
            <a:r>
              <a:rPr lang="nb-NO"/>
              <a:t>Hvordan og når gir du info til AKS</a:t>
            </a:r>
          </a:p>
          <a:p>
            <a:pPr marL="215900" indent="-215900"/>
            <a:endParaRPr lang="nb-NO"/>
          </a:p>
        </p:txBody>
      </p:sp>
      <p:sp>
        <p:nvSpPr>
          <p:cNvPr id="3" name="Plassholder for dato 2"/>
          <p:cNvSpPr>
            <a:spLocks noGrp="1"/>
          </p:cNvSpPr>
          <p:nvPr>
            <p:ph type="dt" sz="half" idx="10"/>
          </p:nvPr>
        </p:nvSpPr>
        <p:spPr/>
        <p:txBody>
          <a:bodyPr/>
          <a:lstStyle/>
          <a:p>
            <a:fld id="{E40A1E46-AFE2-0544-9B13-B293D815F827}" type="datetime1">
              <a:rPr lang="nb-NO" noProof="0" smtClean="0"/>
              <a:t>13.05.2025</a:t>
            </a:fld>
            <a:endParaRPr lang="nb-NO" noProof="0"/>
          </a:p>
        </p:txBody>
      </p:sp>
      <p:sp>
        <p:nvSpPr>
          <p:cNvPr id="4" name="Plassholder for lysbildenummer 3"/>
          <p:cNvSpPr>
            <a:spLocks noGrp="1"/>
          </p:cNvSpPr>
          <p:nvPr>
            <p:ph type="sldNum" sz="quarter" idx="12"/>
          </p:nvPr>
        </p:nvSpPr>
        <p:spPr/>
        <p:txBody>
          <a:bodyPr/>
          <a:lstStyle/>
          <a:p>
            <a:fld id="{92D1FE9E-ECBD-9F47-BA76-DC095C6C86A1}" type="slidenum">
              <a:rPr lang="nb-NO" noProof="0" smtClean="0"/>
              <a:pPr/>
              <a:t>22</a:t>
            </a:fld>
            <a:endParaRPr lang="nb-NO" noProof="0"/>
          </a:p>
        </p:txBody>
      </p:sp>
      <p:pic>
        <p:nvPicPr>
          <p:cNvPr id="7" name="Bilde 6">
            <a:extLst>
              <a:ext uri="{FF2B5EF4-FFF2-40B4-BE49-F238E27FC236}">
                <a16:creationId xmlns:a16="http://schemas.microsoft.com/office/drawing/2014/main" id="{51A52756-D4ED-4E29-8F59-08CD3BB22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996915" y="1625206"/>
            <a:ext cx="2335697" cy="4224933"/>
          </a:xfrm>
          <a:prstGeom prst="rect">
            <a:avLst/>
          </a:prstGeom>
        </p:spPr>
      </p:pic>
    </p:spTree>
    <p:extLst>
      <p:ext uri="{BB962C8B-B14F-4D97-AF65-F5344CB8AC3E}">
        <p14:creationId xmlns:p14="http://schemas.microsoft.com/office/powerpoint/2010/main" val="815192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3142C-6C34-8A96-CCD0-42FDD24C4E75}"/>
            </a:ext>
          </a:extLst>
        </p:cNvPr>
        <p:cNvGrpSpPr/>
        <p:nvPr/>
      </p:nvGrpSpPr>
      <p:grpSpPr>
        <a:xfrm>
          <a:off x="0" y="0"/>
          <a:ext cx="0" cy="0"/>
          <a:chOff x="0" y="0"/>
          <a:chExt cx="0" cy="0"/>
        </a:xfrm>
      </p:grpSpPr>
      <p:sp>
        <p:nvSpPr>
          <p:cNvPr id="5" name="Tittel 4">
            <a:extLst>
              <a:ext uri="{FF2B5EF4-FFF2-40B4-BE49-F238E27FC236}">
                <a16:creationId xmlns:a16="http://schemas.microsoft.com/office/drawing/2014/main" id="{99CDABF3-ECA0-380C-2F37-660F8DC1D477}"/>
              </a:ext>
            </a:extLst>
          </p:cNvPr>
          <p:cNvSpPr>
            <a:spLocks noGrp="1"/>
          </p:cNvSpPr>
          <p:nvPr>
            <p:ph type="title"/>
          </p:nvPr>
        </p:nvSpPr>
        <p:spPr/>
        <p:txBody>
          <a:bodyPr/>
          <a:lstStyle/>
          <a:p>
            <a:r>
              <a:rPr lang="nb-NO" sz="3733"/>
              <a:t>Heltid og deltid</a:t>
            </a:r>
          </a:p>
        </p:txBody>
      </p:sp>
      <p:sp>
        <p:nvSpPr>
          <p:cNvPr id="8" name="Plassholder for innhold 7">
            <a:extLst>
              <a:ext uri="{FF2B5EF4-FFF2-40B4-BE49-F238E27FC236}">
                <a16:creationId xmlns:a16="http://schemas.microsoft.com/office/drawing/2014/main" id="{34AECB3D-83B5-A5F1-8CC1-20C4A3EAB15F}"/>
              </a:ext>
            </a:extLst>
          </p:cNvPr>
          <p:cNvSpPr>
            <a:spLocks noGrp="1"/>
          </p:cNvSpPr>
          <p:nvPr>
            <p:ph idx="1"/>
          </p:nvPr>
        </p:nvSpPr>
        <p:spPr/>
        <p:txBody>
          <a:bodyPr/>
          <a:lstStyle/>
          <a:p>
            <a:pPr marL="215900" indent="-215900"/>
            <a:r>
              <a:rPr lang="nb-NO" sz="2400"/>
              <a:t>Søknad om plass, endringer og betaling</a:t>
            </a:r>
          </a:p>
          <a:p>
            <a:pPr marL="215900" indent="-215900"/>
            <a:r>
              <a:rPr lang="nb-NO" sz="2400"/>
              <a:t>Hvilke plasser tilbyr AKS Brynseng?</a:t>
            </a:r>
          </a:p>
          <a:p>
            <a:pPr marL="215900" indent="-215900"/>
            <a:r>
              <a:rPr lang="nb-NO" sz="2400"/>
              <a:t>Når kan barnet mitt være på AKS?</a:t>
            </a:r>
          </a:p>
          <a:p>
            <a:pPr marL="215900" indent="-215900"/>
            <a:endParaRPr lang="nb-NO"/>
          </a:p>
          <a:p>
            <a:pPr marL="215900" indent="-215900"/>
            <a:endParaRPr lang="nb-NO"/>
          </a:p>
        </p:txBody>
      </p:sp>
      <p:sp>
        <p:nvSpPr>
          <p:cNvPr id="3" name="Plassholder for dato 2">
            <a:extLst>
              <a:ext uri="{FF2B5EF4-FFF2-40B4-BE49-F238E27FC236}">
                <a16:creationId xmlns:a16="http://schemas.microsoft.com/office/drawing/2014/main" id="{543DA380-CD54-EEDD-6712-D695F75B5062}"/>
              </a:ext>
            </a:extLst>
          </p:cNvPr>
          <p:cNvSpPr>
            <a:spLocks noGrp="1"/>
          </p:cNvSpPr>
          <p:nvPr>
            <p:ph type="dt" sz="half" idx="10"/>
          </p:nvPr>
        </p:nvSpPr>
        <p:spPr/>
        <p:txBody>
          <a:bodyPr/>
          <a:lstStyle/>
          <a:p>
            <a:fld id="{E40A1E46-AFE2-0544-9B13-B293D815F827}" type="datetime1">
              <a:rPr lang="nb-NO" noProof="0" smtClean="0"/>
              <a:t>13.05.2025</a:t>
            </a:fld>
            <a:endParaRPr lang="nb-NO" noProof="0"/>
          </a:p>
        </p:txBody>
      </p:sp>
      <p:sp>
        <p:nvSpPr>
          <p:cNvPr id="4" name="Plassholder for lysbildenummer 3">
            <a:extLst>
              <a:ext uri="{FF2B5EF4-FFF2-40B4-BE49-F238E27FC236}">
                <a16:creationId xmlns:a16="http://schemas.microsoft.com/office/drawing/2014/main" id="{ED3BFB9E-D4A3-AECF-3E45-9652DA2BE8E1}"/>
              </a:ext>
            </a:extLst>
          </p:cNvPr>
          <p:cNvSpPr>
            <a:spLocks noGrp="1"/>
          </p:cNvSpPr>
          <p:nvPr>
            <p:ph type="sldNum" sz="quarter" idx="12"/>
          </p:nvPr>
        </p:nvSpPr>
        <p:spPr/>
        <p:txBody>
          <a:bodyPr/>
          <a:lstStyle/>
          <a:p>
            <a:fld id="{92D1FE9E-ECBD-9F47-BA76-DC095C6C86A1}" type="slidenum">
              <a:rPr lang="nb-NO" noProof="0" smtClean="0"/>
              <a:pPr/>
              <a:t>23</a:t>
            </a:fld>
            <a:endParaRPr lang="nb-NO" noProof="0"/>
          </a:p>
        </p:txBody>
      </p:sp>
      <p:pic>
        <p:nvPicPr>
          <p:cNvPr id="7" name="Bilde 6">
            <a:extLst>
              <a:ext uri="{FF2B5EF4-FFF2-40B4-BE49-F238E27FC236}">
                <a16:creationId xmlns:a16="http://schemas.microsoft.com/office/drawing/2014/main" id="{801F82AC-2CFA-F7EC-2A39-B5D9F1C02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996915" y="1625206"/>
            <a:ext cx="2335697" cy="4224933"/>
          </a:xfrm>
          <a:prstGeom prst="rect">
            <a:avLst/>
          </a:prstGeom>
        </p:spPr>
      </p:pic>
    </p:spTree>
    <p:extLst>
      <p:ext uri="{BB962C8B-B14F-4D97-AF65-F5344CB8AC3E}">
        <p14:creationId xmlns:p14="http://schemas.microsoft.com/office/powerpoint/2010/main" val="4095284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3733"/>
              <a:t>Hva gjør man på AKS?</a:t>
            </a:r>
          </a:p>
        </p:txBody>
      </p:sp>
      <p:sp>
        <p:nvSpPr>
          <p:cNvPr id="8" name="Plassholder for innhold 7">
            <a:extLst>
              <a:ext uri="{FF2B5EF4-FFF2-40B4-BE49-F238E27FC236}">
                <a16:creationId xmlns:a16="http://schemas.microsoft.com/office/drawing/2014/main" id="{3F0CF448-8C2B-8F40-994D-13A369E1D26E}"/>
              </a:ext>
            </a:extLst>
          </p:cNvPr>
          <p:cNvSpPr>
            <a:spLocks noGrp="1"/>
          </p:cNvSpPr>
          <p:nvPr>
            <p:ph idx="1"/>
          </p:nvPr>
        </p:nvSpPr>
        <p:spPr/>
        <p:txBody>
          <a:bodyPr/>
          <a:lstStyle/>
          <a:p>
            <a:pPr marL="0" indent="0">
              <a:buNone/>
            </a:pPr>
            <a:r>
              <a:rPr lang="nb-NO"/>
              <a:t>Vi arbeider med de pedagogiske prinsippene, språk og grunnleggende ferdigheter innenfor disse temaområdene: </a:t>
            </a:r>
          </a:p>
          <a:p>
            <a:r>
              <a:rPr lang="nb-NO"/>
              <a:t>Natur, miljø og bærekraftig utvikling </a:t>
            </a:r>
          </a:p>
          <a:p>
            <a:r>
              <a:rPr lang="nb-NO"/>
              <a:t>Kunst, kultur og kreativitet</a:t>
            </a:r>
          </a:p>
          <a:p>
            <a:r>
              <a:rPr lang="nb-NO"/>
              <a:t>Fysisk aktivitet</a:t>
            </a:r>
          </a:p>
          <a:p>
            <a:r>
              <a:rPr lang="nb-NO"/>
              <a:t>Mat og helse</a:t>
            </a:r>
          </a:p>
          <a:p>
            <a:endParaRPr lang="nb-NO"/>
          </a:p>
          <a:p>
            <a:r>
              <a:rPr lang="nb-NO"/>
              <a:t>Barnas medvirkning </a:t>
            </a:r>
          </a:p>
          <a:p>
            <a:endParaRPr lang="nb-NO"/>
          </a:p>
        </p:txBody>
      </p:sp>
      <p:sp>
        <p:nvSpPr>
          <p:cNvPr id="3" name="Plassholder for dato 2"/>
          <p:cNvSpPr>
            <a:spLocks noGrp="1"/>
          </p:cNvSpPr>
          <p:nvPr>
            <p:ph type="dt" sz="half" idx="10"/>
          </p:nvPr>
        </p:nvSpPr>
        <p:spPr/>
        <p:txBody>
          <a:bodyPr/>
          <a:lstStyle/>
          <a:p>
            <a:fld id="{0856418E-49ED-B943-B4EC-296E107B4CCD}" type="datetime1">
              <a:rPr lang="nb-NO" noProof="0" smtClean="0"/>
              <a:t>13.05.2025</a:t>
            </a:fld>
            <a:endParaRPr lang="nb-NO" noProof="0"/>
          </a:p>
        </p:txBody>
      </p:sp>
      <p:sp>
        <p:nvSpPr>
          <p:cNvPr id="4" name="Plassholder for lysbildenummer 3"/>
          <p:cNvSpPr>
            <a:spLocks noGrp="1"/>
          </p:cNvSpPr>
          <p:nvPr>
            <p:ph type="sldNum" sz="quarter" idx="12"/>
          </p:nvPr>
        </p:nvSpPr>
        <p:spPr/>
        <p:txBody>
          <a:bodyPr/>
          <a:lstStyle/>
          <a:p>
            <a:fld id="{92D1FE9E-ECBD-9F47-BA76-DC095C6C86A1}" type="slidenum">
              <a:rPr lang="nb-NO" noProof="0" smtClean="0"/>
              <a:pPr/>
              <a:t>24</a:t>
            </a:fld>
            <a:endParaRPr lang="nb-NO" noProof="0"/>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2712" y="2489781"/>
            <a:ext cx="4963929" cy="3865544"/>
          </a:xfrm>
          <a:prstGeom prst="rect">
            <a:avLst/>
          </a:prstGeom>
        </p:spPr>
      </p:pic>
    </p:spTree>
    <p:extLst>
      <p:ext uri="{BB962C8B-B14F-4D97-AF65-F5344CB8AC3E}">
        <p14:creationId xmlns:p14="http://schemas.microsoft.com/office/powerpoint/2010/main" val="2062157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695325" y="720001"/>
            <a:ext cx="5400675" cy="1311999"/>
          </a:xfrm>
        </p:spPr>
        <p:txBody>
          <a:bodyPr anchor="t">
            <a:normAutofit/>
          </a:bodyPr>
          <a:lstStyle/>
          <a:p>
            <a:r>
              <a:rPr lang="nb-NO"/>
              <a:t>Dagsrytme</a:t>
            </a:r>
          </a:p>
        </p:txBody>
      </p:sp>
      <p:sp>
        <p:nvSpPr>
          <p:cNvPr id="8" name="Plassholder for innhold 7">
            <a:extLst>
              <a:ext uri="{FF2B5EF4-FFF2-40B4-BE49-F238E27FC236}">
                <a16:creationId xmlns:a16="http://schemas.microsoft.com/office/drawing/2014/main" id="{B783E6DE-3B26-4D4F-A70A-46E63850FDC7}"/>
              </a:ext>
            </a:extLst>
          </p:cNvPr>
          <p:cNvSpPr>
            <a:spLocks noGrp="1"/>
          </p:cNvSpPr>
          <p:nvPr>
            <p:ph idx="1"/>
          </p:nvPr>
        </p:nvSpPr>
        <p:spPr>
          <a:xfrm>
            <a:off x="695325" y="2032001"/>
            <a:ext cx="5400675" cy="3924272"/>
          </a:xfrm>
        </p:spPr>
        <p:txBody>
          <a:bodyPr anchor="t">
            <a:normAutofit fontScale="92500" lnSpcReduction="10000"/>
          </a:bodyPr>
          <a:lstStyle/>
          <a:p>
            <a:r>
              <a:rPr lang="nb-NO"/>
              <a:t>7.30-8.15: morgenåpning </a:t>
            </a:r>
          </a:p>
          <a:p>
            <a:r>
              <a:rPr lang="nb-NO"/>
              <a:t>8.15-8.30: barn og voksne går ut. Elever som kommer etter 8.15, sjekkes ikke inn i appen</a:t>
            </a:r>
          </a:p>
          <a:p>
            <a:r>
              <a:rPr lang="nb-NO"/>
              <a:t>13.45-14:30: spisetid</a:t>
            </a:r>
          </a:p>
          <a:p>
            <a:r>
              <a:rPr lang="nb-NO"/>
              <a:t>14.30-16.00: aktiviteter</a:t>
            </a:r>
          </a:p>
          <a:p>
            <a:r>
              <a:rPr lang="nb-NO"/>
              <a:t>16.00-16.45: alle leker i skolegården</a:t>
            </a:r>
          </a:p>
          <a:p>
            <a:r>
              <a:rPr lang="nb-NO"/>
              <a:t>16.45: aks stenger</a:t>
            </a:r>
          </a:p>
          <a:p>
            <a:endParaRPr lang="nb-NO"/>
          </a:p>
          <a:p>
            <a:endParaRPr lang="nb-NO"/>
          </a:p>
        </p:txBody>
      </p:sp>
      <p:sp>
        <p:nvSpPr>
          <p:cNvPr id="3" name="Plassholder for dato 2"/>
          <p:cNvSpPr>
            <a:spLocks noGrp="1"/>
          </p:cNvSpPr>
          <p:nvPr>
            <p:ph type="dt" sz="half" idx="10"/>
          </p:nvPr>
        </p:nvSpPr>
        <p:spPr>
          <a:xfrm>
            <a:off x="10156825" y="6292352"/>
            <a:ext cx="1339850" cy="365125"/>
          </a:xfrm>
        </p:spPr>
        <p:txBody>
          <a:bodyPr anchor="ctr">
            <a:normAutofit/>
          </a:bodyPr>
          <a:lstStyle/>
          <a:p>
            <a:pPr>
              <a:spcAft>
                <a:spcPts val="600"/>
              </a:spcAft>
            </a:pPr>
            <a:fld id="{1E387A36-AEFB-1E46-99D1-D07B2DD998B3}" type="datetime1">
              <a:rPr lang="nb-NO" noProof="0" smtClean="0"/>
              <a:pPr>
                <a:spcAft>
                  <a:spcPts val="600"/>
                </a:spcAft>
              </a:pPr>
              <a:t>13.05.2025</a:t>
            </a:fld>
            <a:endParaRPr lang="nb-NO" noProof="0"/>
          </a:p>
        </p:txBody>
      </p:sp>
      <p:sp>
        <p:nvSpPr>
          <p:cNvPr id="4" name="Plassholder for lysbildenummer 3"/>
          <p:cNvSpPr>
            <a:spLocks noGrp="1"/>
          </p:cNvSpPr>
          <p:nvPr>
            <p:ph type="sldNum" sz="quarter" idx="12"/>
          </p:nvPr>
        </p:nvSpPr>
        <p:spPr>
          <a:xfrm>
            <a:off x="11496674" y="6292352"/>
            <a:ext cx="695325" cy="365125"/>
          </a:xfrm>
        </p:spPr>
        <p:txBody>
          <a:bodyPr anchor="ctr">
            <a:normAutofit/>
          </a:bodyPr>
          <a:lstStyle/>
          <a:p>
            <a:pPr>
              <a:spcAft>
                <a:spcPts val="600"/>
              </a:spcAft>
            </a:pPr>
            <a:fld id="{92D1FE9E-ECBD-9F47-BA76-DC095C6C86A1}" type="slidenum">
              <a:rPr lang="nb-NO" noProof="0" smtClean="0"/>
              <a:pPr>
                <a:spcAft>
                  <a:spcPts val="600"/>
                </a:spcAft>
              </a:pPr>
              <a:t>25</a:t>
            </a:fld>
            <a:endParaRPr lang="nb-NO" noProof="0"/>
          </a:p>
        </p:txBody>
      </p:sp>
      <p:pic>
        <p:nvPicPr>
          <p:cNvPr id="7" name="Bilde 6" descr="Et bilde som inneholder clip art, illustrasjon, tegnefilm, kunst&#10;&#10;Automatisk generert beskrivelse">
            <a:extLst>
              <a:ext uri="{FF2B5EF4-FFF2-40B4-BE49-F238E27FC236}">
                <a16:creationId xmlns:a16="http://schemas.microsoft.com/office/drawing/2014/main" id="{31C41089-635B-4331-A9B1-80AC425B0A06}"/>
              </a:ext>
            </a:extLst>
          </p:cNvPr>
          <p:cNvPicPr>
            <a:picLocks noChangeAspect="1"/>
          </p:cNvPicPr>
          <p:nvPr/>
        </p:nvPicPr>
        <p:blipFill>
          <a:blip r:embed="rId3"/>
          <a:stretch>
            <a:fillRect/>
          </a:stretch>
        </p:blipFill>
        <p:spPr>
          <a:xfrm>
            <a:off x="6298364" y="856047"/>
            <a:ext cx="5399403" cy="5495575"/>
          </a:xfrm>
          <a:prstGeom prst="rect">
            <a:avLst/>
          </a:prstGeom>
          <a:noFill/>
        </p:spPr>
      </p:pic>
    </p:spTree>
    <p:extLst>
      <p:ext uri="{BB962C8B-B14F-4D97-AF65-F5344CB8AC3E}">
        <p14:creationId xmlns:p14="http://schemas.microsoft.com/office/powerpoint/2010/main" val="3184517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3733"/>
              <a:t>Oppstart</a:t>
            </a:r>
          </a:p>
        </p:txBody>
      </p:sp>
      <p:sp>
        <p:nvSpPr>
          <p:cNvPr id="8" name="Plassholder for innhold 7">
            <a:extLst>
              <a:ext uri="{FF2B5EF4-FFF2-40B4-BE49-F238E27FC236}">
                <a16:creationId xmlns:a16="http://schemas.microsoft.com/office/drawing/2014/main" id="{B783E6DE-3B26-4D4F-A70A-46E63850FDC7}"/>
              </a:ext>
            </a:extLst>
          </p:cNvPr>
          <p:cNvSpPr>
            <a:spLocks noGrp="1"/>
          </p:cNvSpPr>
          <p:nvPr>
            <p:ph idx="1"/>
          </p:nvPr>
        </p:nvSpPr>
        <p:spPr/>
        <p:txBody>
          <a:bodyPr/>
          <a:lstStyle/>
          <a:p>
            <a:pPr marL="0" indent="0">
              <a:buNone/>
            </a:pPr>
            <a:r>
              <a:rPr lang="nb-NO" b="1"/>
              <a:t>Vi har fokus på:</a:t>
            </a:r>
          </a:p>
          <a:p>
            <a:r>
              <a:rPr lang="nb-NO"/>
              <a:t>Bygge relasjoner og danne vennskap</a:t>
            </a:r>
          </a:p>
          <a:p>
            <a:r>
              <a:rPr lang="nb-NO"/>
              <a:t>Rutiner</a:t>
            </a:r>
          </a:p>
          <a:p>
            <a:pPr marL="0" indent="0">
              <a:buNone/>
            </a:pPr>
            <a:endParaRPr lang="nb-NO"/>
          </a:p>
          <a:p>
            <a:r>
              <a:rPr lang="nb-NO" b="1"/>
              <a:t>Praktisk:</a:t>
            </a:r>
          </a:p>
          <a:p>
            <a:r>
              <a:rPr lang="nb-NO"/>
              <a:t>Garderobeplass og innesko</a:t>
            </a:r>
          </a:p>
          <a:p>
            <a:r>
              <a:rPr lang="nb-NO"/>
              <a:t>Kjøleskap, varmeskap </a:t>
            </a:r>
            <a:r>
              <a:rPr lang="nb-NO" err="1"/>
              <a:t>o.l</a:t>
            </a:r>
            <a:endParaRPr lang="nb-NO"/>
          </a:p>
          <a:p>
            <a:r>
              <a:rPr lang="nb-NO"/>
              <a:t>Tildelt tid mandager i ukene før skolestart</a:t>
            </a:r>
          </a:p>
          <a:p>
            <a:endParaRPr lang="nb-NO"/>
          </a:p>
          <a:p>
            <a:endParaRPr lang="nb-NO"/>
          </a:p>
        </p:txBody>
      </p:sp>
      <p:sp>
        <p:nvSpPr>
          <p:cNvPr id="3" name="Plassholder for dato 2"/>
          <p:cNvSpPr>
            <a:spLocks noGrp="1"/>
          </p:cNvSpPr>
          <p:nvPr>
            <p:ph type="dt" sz="half" idx="10"/>
          </p:nvPr>
        </p:nvSpPr>
        <p:spPr/>
        <p:txBody>
          <a:bodyPr/>
          <a:lstStyle/>
          <a:p>
            <a:fld id="{1E387A36-AEFB-1E46-99D1-D07B2DD998B3}" type="datetime1">
              <a:rPr lang="nb-NO" noProof="0" smtClean="0"/>
              <a:t>13.05.2025</a:t>
            </a:fld>
            <a:endParaRPr lang="nb-NO" noProof="0"/>
          </a:p>
        </p:txBody>
      </p:sp>
      <p:sp>
        <p:nvSpPr>
          <p:cNvPr id="4" name="Plassholder for lysbildenummer 3"/>
          <p:cNvSpPr>
            <a:spLocks noGrp="1"/>
          </p:cNvSpPr>
          <p:nvPr>
            <p:ph type="sldNum" sz="quarter" idx="12"/>
          </p:nvPr>
        </p:nvSpPr>
        <p:spPr/>
        <p:txBody>
          <a:bodyPr/>
          <a:lstStyle/>
          <a:p>
            <a:fld id="{92D1FE9E-ECBD-9F47-BA76-DC095C6C86A1}" type="slidenum">
              <a:rPr lang="nb-NO" noProof="0" smtClean="0"/>
              <a:pPr/>
              <a:t>26</a:t>
            </a:fld>
            <a:endParaRPr lang="nb-NO" noProof="0"/>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8182" y="1028699"/>
            <a:ext cx="2715879" cy="5281085"/>
          </a:xfrm>
          <a:prstGeom prst="rect">
            <a:avLst/>
          </a:prstGeom>
        </p:spPr>
      </p:pic>
    </p:spTree>
    <p:extLst>
      <p:ext uri="{BB962C8B-B14F-4D97-AF65-F5344CB8AC3E}">
        <p14:creationId xmlns:p14="http://schemas.microsoft.com/office/powerpoint/2010/main" val="1373992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695325" y="720001"/>
            <a:ext cx="10801349" cy="1311999"/>
          </a:xfrm>
        </p:spPr>
        <p:txBody>
          <a:bodyPr anchor="t">
            <a:normAutofit/>
          </a:bodyPr>
          <a:lstStyle/>
          <a:p>
            <a:r>
              <a:rPr lang="nb-NO"/>
              <a:t>Ferier</a:t>
            </a:r>
          </a:p>
        </p:txBody>
      </p:sp>
      <p:pic>
        <p:nvPicPr>
          <p:cNvPr id="7" name="Bilde 6" descr="Et bilde som inneholder tegnefilm, clip art, gul, illustrasjon&#10;&#10;Automatisk generert beskrivelse">
            <a:extLst>
              <a:ext uri="{FF2B5EF4-FFF2-40B4-BE49-F238E27FC236}">
                <a16:creationId xmlns:a16="http://schemas.microsoft.com/office/drawing/2014/main" id="{67062AF0-58A3-15CB-99F0-96A3D79235EE}"/>
              </a:ext>
            </a:extLst>
          </p:cNvPr>
          <p:cNvPicPr>
            <a:picLocks noChangeAspect="1"/>
          </p:cNvPicPr>
          <p:nvPr/>
        </p:nvPicPr>
        <p:blipFill>
          <a:blip r:embed="rId3"/>
          <a:stretch>
            <a:fillRect/>
          </a:stretch>
        </p:blipFill>
        <p:spPr>
          <a:xfrm>
            <a:off x="726915" y="2032000"/>
            <a:ext cx="2730907" cy="4060826"/>
          </a:xfrm>
          <a:prstGeom prst="rect">
            <a:avLst/>
          </a:prstGeom>
          <a:noFill/>
        </p:spPr>
      </p:pic>
      <p:sp>
        <p:nvSpPr>
          <p:cNvPr id="8" name="Plassholder for innhold 7">
            <a:extLst>
              <a:ext uri="{FF2B5EF4-FFF2-40B4-BE49-F238E27FC236}">
                <a16:creationId xmlns:a16="http://schemas.microsoft.com/office/drawing/2014/main" id="{3F0CF448-8C2B-8F40-994D-13A369E1D26E}"/>
              </a:ext>
            </a:extLst>
          </p:cNvPr>
          <p:cNvSpPr>
            <a:spLocks noGrp="1"/>
          </p:cNvSpPr>
          <p:nvPr>
            <p:ph sz="half" idx="2"/>
          </p:nvPr>
        </p:nvSpPr>
        <p:spPr>
          <a:xfrm>
            <a:off x="4283457" y="2230589"/>
            <a:ext cx="4670179" cy="3219235"/>
          </a:xfrm>
        </p:spPr>
        <p:txBody>
          <a:bodyPr anchor="t">
            <a:normAutofit/>
          </a:bodyPr>
          <a:lstStyle/>
          <a:p>
            <a:r>
              <a:rPr lang="nb-NO" sz="2800"/>
              <a:t>Påmelding</a:t>
            </a:r>
          </a:p>
          <a:p>
            <a:r>
              <a:rPr lang="nb-NO" sz="2800"/>
              <a:t>Aktiviteter</a:t>
            </a:r>
          </a:p>
          <a:p>
            <a:r>
              <a:rPr lang="nb-NO" sz="2800"/>
              <a:t>Mat</a:t>
            </a:r>
          </a:p>
          <a:p>
            <a:r>
              <a:rPr lang="nb-NO" sz="2800"/>
              <a:t>Påkledning</a:t>
            </a:r>
          </a:p>
          <a:p>
            <a:r>
              <a:rPr lang="nb-NO" sz="2800"/>
              <a:t>Reiser</a:t>
            </a:r>
          </a:p>
        </p:txBody>
      </p:sp>
      <p:sp>
        <p:nvSpPr>
          <p:cNvPr id="3" name="Plassholder for dato 2"/>
          <p:cNvSpPr>
            <a:spLocks noGrp="1"/>
          </p:cNvSpPr>
          <p:nvPr>
            <p:ph type="dt" sz="half" idx="10"/>
          </p:nvPr>
        </p:nvSpPr>
        <p:spPr>
          <a:xfrm>
            <a:off x="10156825" y="6292352"/>
            <a:ext cx="1339850" cy="365125"/>
          </a:xfrm>
        </p:spPr>
        <p:txBody>
          <a:bodyPr anchor="ctr">
            <a:normAutofit/>
          </a:bodyPr>
          <a:lstStyle/>
          <a:p>
            <a:pPr>
              <a:spcAft>
                <a:spcPts val="600"/>
              </a:spcAft>
            </a:pPr>
            <a:fld id="{0856418E-49ED-B943-B4EC-296E107B4CCD}" type="datetime1">
              <a:rPr lang="nb-NO" noProof="0" smtClean="0"/>
              <a:pPr>
                <a:spcAft>
                  <a:spcPts val="600"/>
                </a:spcAft>
              </a:pPr>
              <a:t>13.05.2025</a:t>
            </a:fld>
            <a:endParaRPr lang="nb-NO" noProof="0"/>
          </a:p>
        </p:txBody>
      </p:sp>
      <p:sp>
        <p:nvSpPr>
          <p:cNvPr id="4" name="Plassholder for lysbildenummer 3"/>
          <p:cNvSpPr>
            <a:spLocks noGrp="1"/>
          </p:cNvSpPr>
          <p:nvPr>
            <p:ph type="sldNum" sz="quarter" idx="12"/>
          </p:nvPr>
        </p:nvSpPr>
        <p:spPr>
          <a:xfrm>
            <a:off x="11496674" y="6292352"/>
            <a:ext cx="695325" cy="365125"/>
          </a:xfrm>
        </p:spPr>
        <p:txBody>
          <a:bodyPr anchor="ctr">
            <a:normAutofit/>
          </a:bodyPr>
          <a:lstStyle/>
          <a:p>
            <a:pPr>
              <a:spcAft>
                <a:spcPts val="600"/>
              </a:spcAft>
            </a:pPr>
            <a:fld id="{92D1FE9E-ECBD-9F47-BA76-DC095C6C86A1}" type="slidenum">
              <a:rPr lang="nb-NO" noProof="0" smtClean="0"/>
              <a:pPr>
                <a:spcAft>
                  <a:spcPts val="600"/>
                </a:spcAft>
              </a:pPr>
              <a:t>27</a:t>
            </a:fld>
            <a:endParaRPr lang="nb-NO" noProof="0"/>
          </a:p>
        </p:txBody>
      </p:sp>
    </p:spTree>
    <p:extLst>
      <p:ext uri="{BB962C8B-B14F-4D97-AF65-F5344CB8AC3E}">
        <p14:creationId xmlns:p14="http://schemas.microsoft.com/office/powerpoint/2010/main" val="1702130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8">
            <a:extLst>
              <a:ext uri="{FF2B5EF4-FFF2-40B4-BE49-F238E27FC236}">
                <a16:creationId xmlns:a16="http://schemas.microsoft.com/office/drawing/2014/main" id="{20CC419C-F735-4BD3-92CF-71236E9D032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4486" b="25492"/>
          <a:stretch/>
        </p:blipFill>
        <p:spPr>
          <a:xfrm>
            <a:off x="0" y="0"/>
            <a:ext cx="12193200" cy="6858000"/>
          </a:xfrm>
          <a:prstGeom prst="rect">
            <a:avLst/>
          </a:prstGeom>
        </p:spPr>
      </p:pic>
      <p:sp>
        <p:nvSpPr>
          <p:cNvPr id="5" name="Tittel 4"/>
          <p:cNvSpPr>
            <a:spLocks noGrp="1"/>
          </p:cNvSpPr>
          <p:nvPr>
            <p:ph type="title"/>
          </p:nvPr>
        </p:nvSpPr>
        <p:spPr>
          <a:xfrm>
            <a:off x="695326" y="1278028"/>
            <a:ext cx="9469438" cy="1311999"/>
          </a:xfrm>
        </p:spPr>
        <p:txBody>
          <a:bodyPr/>
          <a:lstStyle/>
          <a:p>
            <a:r>
              <a:rPr lang="nb-NO" sz="3733"/>
              <a:t>Samarbeid AKS/hjem</a:t>
            </a:r>
          </a:p>
        </p:txBody>
      </p:sp>
      <p:sp>
        <p:nvSpPr>
          <p:cNvPr id="8" name="Plassholder for innhold 7">
            <a:extLst>
              <a:ext uri="{FF2B5EF4-FFF2-40B4-BE49-F238E27FC236}">
                <a16:creationId xmlns:a16="http://schemas.microsoft.com/office/drawing/2014/main" id="{3F0CF448-8C2B-8F40-994D-13A369E1D26E}"/>
              </a:ext>
            </a:extLst>
          </p:cNvPr>
          <p:cNvSpPr>
            <a:spLocks noGrp="1"/>
          </p:cNvSpPr>
          <p:nvPr>
            <p:ph idx="1"/>
          </p:nvPr>
        </p:nvSpPr>
        <p:spPr>
          <a:xfrm>
            <a:off x="695326" y="2134551"/>
            <a:ext cx="9469438" cy="4060824"/>
          </a:xfrm>
        </p:spPr>
        <p:txBody>
          <a:bodyPr/>
          <a:lstStyle/>
          <a:p>
            <a:pPr marL="215900" indent="-215900"/>
            <a:r>
              <a:rPr lang="nb-NO" sz="2400"/>
              <a:t>Når, hvordan og hvorfor kontakter AKS foresatte?</a:t>
            </a:r>
            <a:endParaRPr lang="nb-NO"/>
          </a:p>
          <a:p>
            <a:r>
              <a:rPr lang="nb-NO" sz="2400"/>
              <a:t>Hva kan foresatte hjelpe oss med?</a:t>
            </a:r>
          </a:p>
          <a:p>
            <a:r>
              <a:rPr lang="nb-NO" sz="2400"/>
              <a:t>Henting, levering og «spesialavtaler»</a:t>
            </a:r>
          </a:p>
          <a:p>
            <a:r>
              <a:rPr lang="nb-NO" sz="2400"/>
              <a:t>Telefon i AKS-tiden</a:t>
            </a:r>
          </a:p>
        </p:txBody>
      </p:sp>
      <p:sp>
        <p:nvSpPr>
          <p:cNvPr id="3" name="Plassholder for dato 2"/>
          <p:cNvSpPr>
            <a:spLocks noGrp="1"/>
          </p:cNvSpPr>
          <p:nvPr>
            <p:ph type="dt" sz="half" idx="10"/>
          </p:nvPr>
        </p:nvSpPr>
        <p:spPr/>
        <p:txBody>
          <a:bodyPr/>
          <a:lstStyle/>
          <a:p>
            <a:fld id="{0856418E-49ED-B943-B4EC-296E107B4CCD}" type="datetime1">
              <a:rPr lang="nb-NO" noProof="0" smtClean="0"/>
              <a:t>13.05.2025</a:t>
            </a:fld>
            <a:endParaRPr lang="nb-NO" noProof="0"/>
          </a:p>
        </p:txBody>
      </p:sp>
      <p:sp>
        <p:nvSpPr>
          <p:cNvPr id="4" name="Plassholder for lysbildenummer 3"/>
          <p:cNvSpPr>
            <a:spLocks noGrp="1"/>
          </p:cNvSpPr>
          <p:nvPr>
            <p:ph type="sldNum" sz="quarter" idx="12"/>
          </p:nvPr>
        </p:nvSpPr>
        <p:spPr/>
        <p:txBody>
          <a:bodyPr/>
          <a:lstStyle/>
          <a:p>
            <a:fld id="{92D1FE9E-ECBD-9F47-BA76-DC095C6C86A1}" type="slidenum">
              <a:rPr lang="nb-NO" noProof="0" smtClean="0"/>
              <a:pPr/>
              <a:t>28</a:t>
            </a:fld>
            <a:endParaRPr lang="nb-NO" noProof="0"/>
          </a:p>
        </p:txBody>
      </p:sp>
    </p:spTree>
    <p:extLst>
      <p:ext uri="{BB962C8B-B14F-4D97-AF65-F5344CB8AC3E}">
        <p14:creationId xmlns:p14="http://schemas.microsoft.com/office/powerpoint/2010/main" val="3424963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uppe 38">
            <a:extLst>
              <a:ext uri="{FF2B5EF4-FFF2-40B4-BE49-F238E27FC236}">
                <a16:creationId xmlns:a16="http://schemas.microsoft.com/office/drawing/2014/main" id="{6E9F5F01-B024-4881-854E-9369160F8569}"/>
              </a:ext>
            </a:extLst>
          </p:cNvPr>
          <p:cNvGrpSpPr/>
          <p:nvPr/>
        </p:nvGrpSpPr>
        <p:grpSpPr>
          <a:xfrm>
            <a:off x="7318558" y="1355581"/>
            <a:ext cx="2688299" cy="4389617"/>
            <a:chOff x="6724752" y="1230538"/>
            <a:chExt cx="2040201" cy="3285228"/>
          </a:xfrm>
        </p:grpSpPr>
        <p:pic>
          <p:nvPicPr>
            <p:cNvPr id="40" name="Bilde 39">
              <a:extLst>
                <a:ext uri="{FF2B5EF4-FFF2-40B4-BE49-F238E27FC236}">
                  <a16:creationId xmlns:a16="http://schemas.microsoft.com/office/drawing/2014/main" id="{1E934842-2F15-4E7D-9BE6-E3E0E4842D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4752" y="2715766"/>
              <a:ext cx="1348778" cy="1800000"/>
            </a:xfrm>
            <a:prstGeom prst="rect">
              <a:avLst/>
            </a:prstGeom>
          </p:spPr>
        </p:pic>
        <p:pic>
          <p:nvPicPr>
            <p:cNvPr id="41" name="Bilde 40">
              <a:extLst>
                <a:ext uri="{FF2B5EF4-FFF2-40B4-BE49-F238E27FC236}">
                  <a16:creationId xmlns:a16="http://schemas.microsoft.com/office/drawing/2014/main" id="{5D0CD529-2294-43C6-B42A-8DBC5A144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80558" y="1230538"/>
              <a:ext cx="1884395" cy="1818277"/>
            </a:xfrm>
            <a:prstGeom prst="rect">
              <a:avLst/>
            </a:prstGeom>
          </p:spPr>
        </p:pic>
      </p:grpSp>
      <p:grpSp>
        <p:nvGrpSpPr>
          <p:cNvPr id="22" name="Gruppe 21">
            <a:extLst>
              <a:ext uri="{FF2B5EF4-FFF2-40B4-BE49-F238E27FC236}">
                <a16:creationId xmlns:a16="http://schemas.microsoft.com/office/drawing/2014/main" id="{0E93B9C7-3EC0-4E3F-931B-E9D95406DDB2}"/>
              </a:ext>
            </a:extLst>
          </p:cNvPr>
          <p:cNvGrpSpPr/>
          <p:nvPr/>
        </p:nvGrpSpPr>
        <p:grpSpPr>
          <a:xfrm>
            <a:off x="9334726" y="677864"/>
            <a:ext cx="2672201" cy="4920848"/>
            <a:chOff x="4644008" y="843558"/>
            <a:chExt cx="1892999" cy="3672208"/>
          </a:xfrm>
        </p:grpSpPr>
        <p:pic>
          <p:nvPicPr>
            <p:cNvPr id="23" name="Bilde 22">
              <a:extLst>
                <a:ext uri="{FF2B5EF4-FFF2-40B4-BE49-F238E27FC236}">
                  <a16:creationId xmlns:a16="http://schemas.microsoft.com/office/drawing/2014/main" id="{BA5AA5A4-628E-433C-9727-329494A80C37}"/>
                </a:ext>
              </a:extLst>
            </p:cNvPr>
            <p:cNvPicPr>
              <a:picLocks noChangeAspect="1"/>
            </p:cNvPicPr>
            <p:nvPr/>
          </p:nvPicPr>
          <p:blipFill>
            <a:blip r:embed="rId4" cstate="print">
              <a:duotone>
                <a:prstClr val="black"/>
                <a:schemeClr val="accent5">
                  <a:lumMod val="75000"/>
                  <a:tint val="45000"/>
                  <a:satMod val="400000"/>
                </a:schemeClr>
              </a:duotone>
              <a:alphaModFix/>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4805448" y="2715766"/>
              <a:ext cx="1350407" cy="1800000"/>
            </a:xfrm>
            <a:prstGeom prst="rect">
              <a:avLst/>
            </a:prstGeom>
          </p:spPr>
        </p:pic>
        <p:pic>
          <p:nvPicPr>
            <p:cNvPr id="24" name="Bilde 23">
              <a:extLst>
                <a:ext uri="{FF2B5EF4-FFF2-40B4-BE49-F238E27FC236}">
                  <a16:creationId xmlns:a16="http://schemas.microsoft.com/office/drawing/2014/main" id="{2A2341B4-3546-480E-8D8A-CE63B6965A3B}"/>
                </a:ext>
              </a:extLst>
            </p:cNvPr>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4644008" y="843558"/>
              <a:ext cx="1892999" cy="1818277"/>
            </a:xfrm>
            <a:prstGeom prst="rect">
              <a:avLst/>
            </a:prstGeom>
          </p:spPr>
        </p:pic>
      </p:grpSp>
      <p:grpSp>
        <p:nvGrpSpPr>
          <p:cNvPr id="36" name="Gruppe 35">
            <a:extLst>
              <a:ext uri="{FF2B5EF4-FFF2-40B4-BE49-F238E27FC236}">
                <a16:creationId xmlns:a16="http://schemas.microsoft.com/office/drawing/2014/main" id="{55F54292-14FE-484B-8BD0-28E3C57C5F9D}"/>
              </a:ext>
            </a:extLst>
          </p:cNvPr>
          <p:cNvGrpSpPr/>
          <p:nvPr/>
        </p:nvGrpSpPr>
        <p:grpSpPr>
          <a:xfrm>
            <a:off x="5022571" y="841891"/>
            <a:ext cx="2657111" cy="4939177"/>
            <a:chOff x="4644008" y="843558"/>
            <a:chExt cx="1892999" cy="3672208"/>
          </a:xfrm>
        </p:grpSpPr>
        <p:pic>
          <p:nvPicPr>
            <p:cNvPr id="37" name="Bilde 36">
              <a:extLst>
                <a:ext uri="{FF2B5EF4-FFF2-40B4-BE49-F238E27FC236}">
                  <a16:creationId xmlns:a16="http://schemas.microsoft.com/office/drawing/2014/main" id="{DEC267D5-88E2-4A35-994E-036C45453F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5448" y="2715766"/>
              <a:ext cx="1350407" cy="1800000"/>
            </a:xfrm>
            <a:prstGeom prst="rect">
              <a:avLst/>
            </a:prstGeom>
          </p:spPr>
        </p:pic>
        <p:pic>
          <p:nvPicPr>
            <p:cNvPr id="38" name="Bilde 37">
              <a:extLst>
                <a:ext uri="{FF2B5EF4-FFF2-40B4-BE49-F238E27FC236}">
                  <a16:creationId xmlns:a16="http://schemas.microsoft.com/office/drawing/2014/main" id="{A1DBD887-C306-4736-BB8C-257496DC08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644008" y="843558"/>
              <a:ext cx="1892999" cy="1818277"/>
            </a:xfrm>
            <a:prstGeom prst="rect">
              <a:avLst/>
            </a:prstGeom>
          </p:spPr>
        </p:pic>
      </p:grpSp>
      <p:grpSp>
        <p:nvGrpSpPr>
          <p:cNvPr id="33" name="Gruppe 32">
            <a:extLst>
              <a:ext uri="{FF2B5EF4-FFF2-40B4-BE49-F238E27FC236}">
                <a16:creationId xmlns:a16="http://schemas.microsoft.com/office/drawing/2014/main" id="{491945BC-1002-46CC-A64C-A3EF87BA1FD6}"/>
              </a:ext>
            </a:extLst>
          </p:cNvPr>
          <p:cNvGrpSpPr/>
          <p:nvPr/>
        </p:nvGrpSpPr>
        <p:grpSpPr>
          <a:xfrm>
            <a:off x="2487144" y="1112802"/>
            <a:ext cx="2607464" cy="4632396"/>
            <a:chOff x="2389875" y="1059582"/>
            <a:chExt cx="1847772" cy="3456184"/>
          </a:xfrm>
        </p:grpSpPr>
        <p:pic>
          <p:nvPicPr>
            <p:cNvPr id="34" name="Bilde 33">
              <a:extLst>
                <a:ext uri="{FF2B5EF4-FFF2-40B4-BE49-F238E27FC236}">
                  <a16:creationId xmlns:a16="http://schemas.microsoft.com/office/drawing/2014/main" id="{F43D8A9C-45FA-4806-8545-15358E9699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6145" y="2715766"/>
              <a:ext cx="1350407" cy="1800000"/>
            </a:xfrm>
            <a:prstGeom prst="rect">
              <a:avLst/>
            </a:prstGeom>
          </p:spPr>
        </p:pic>
        <p:pic>
          <p:nvPicPr>
            <p:cNvPr id="35" name="Bilde 34">
              <a:extLst>
                <a:ext uri="{FF2B5EF4-FFF2-40B4-BE49-F238E27FC236}">
                  <a16:creationId xmlns:a16="http://schemas.microsoft.com/office/drawing/2014/main" id="{5EC67279-4B75-45C3-B07B-A3692A8EF3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9875" y="1059582"/>
              <a:ext cx="1847772" cy="1774835"/>
            </a:xfrm>
            <a:prstGeom prst="rect">
              <a:avLst/>
            </a:prstGeom>
          </p:spPr>
        </p:pic>
      </p:grpSp>
      <p:grpSp>
        <p:nvGrpSpPr>
          <p:cNvPr id="25" name="Gruppe 24">
            <a:extLst>
              <a:ext uri="{FF2B5EF4-FFF2-40B4-BE49-F238E27FC236}">
                <a16:creationId xmlns:a16="http://schemas.microsoft.com/office/drawing/2014/main" id="{52FEACDC-9DEA-4171-8D01-E03822F95B13}"/>
              </a:ext>
            </a:extLst>
          </p:cNvPr>
          <p:cNvGrpSpPr/>
          <p:nvPr/>
        </p:nvGrpSpPr>
        <p:grpSpPr>
          <a:xfrm>
            <a:off x="114352" y="1289937"/>
            <a:ext cx="2786453" cy="4427875"/>
            <a:chOff x="300035" y="1203598"/>
            <a:chExt cx="2017214" cy="3312168"/>
          </a:xfrm>
        </p:grpSpPr>
        <p:pic>
          <p:nvPicPr>
            <p:cNvPr id="26" name="Bilde 25">
              <a:extLst>
                <a:ext uri="{FF2B5EF4-FFF2-40B4-BE49-F238E27FC236}">
                  <a16:creationId xmlns:a16="http://schemas.microsoft.com/office/drawing/2014/main" id="{CCC067E1-0099-4FC6-A527-FD1D50E9805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6842" y="2715766"/>
              <a:ext cx="1350407" cy="1800000"/>
            </a:xfrm>
            <a:prstGeom prst="rect">
              <a:avLst/>
            </a:prstGeom>
          </p:spPr>
        </p:pic>
        <p:pic>
          <p:nvPicPr>
            <p:cNvPr id="32" name="Bilde 31">
              <a:extLst>
                <a:ext uri="{FF2B5EF4-FFF2-40B4-BE49-F238E27FC236}">
                  <a16:creationId xmlns:a16="http://schemas.microsoft.com/office/drawing/2014/main" id="{4212237A-051D-444D-AF80-8397010D5A7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0035" y="1203598"/>
              <a:ext cx="1893001" cy="1818279"/>
            </a:xfrm>
            <a:prstGeom prst="rect">
              <a:avLst/>
            </a:prstGeom>
          </p:spPr>
        </p:pic>
      </p:grpSp>
      <p:sp>
        <p:nvSpPr>
          <p:cNvPr id="4" name="Tittel 3">
            <a:extLst>
              <a:ext uri="{FF2B5EF4-FFF2-40B4-BE49-F238E27FC236}">
                <a16:creationId xmlns:a16="http://schemas.microsoft.com/office/drawing/2014/main" id="{04A44ABF-8C6E-9946-B6C9-B09301383839}"/>
              </a:ext>
            </a:extLst>
          </p:cNvPr>
          <p:cNvSpPr>
            <a:spLocks noGrp="1"/>
          </p:cNvSpPr>
          <p:nvPr>
            <p:ph type="title"/>
          </p:nvPr>
        </p:nvSpPr>
        <p:spPr/>
        <p:txBody>
          <a:bodyPr/>
          <a:lstStyle/>
          <a:p>
            <a:r>
              <a:rPr lang="nb-NO"/>
              <a:t>Hva kan dere forvente av oss:</a:t>
            </a:r>
          </a:p>
        </p:txBody>
      </p:sp>
      <p:sp>
        <p:nvSpPr>
          <p:cNvPr id="2" name="Plassholder for dato 1">
            <a:extLst>
              <a:ext uri="{FF2B5EF4-FFF2-40B4-BE49-F238E27FC236}">
                <a16:creationId xmlns:a16="http://schemas.microsoft.com/office/drawing/2014/main" id="{9E2F3F2D-6384-8647-8E6A-E183390BE5E6}"/>
              </a:ext>
            </a:extLst>
          </p:cNvPr>
          <p:cNvSpPr>
            <a:spLocks noGrp="1"/>
          </p:cNvSpPr>
          <p:nvPr>
            <p:ph type="dt" sz="half" idx="10"/>
          </p:nvPr>
        </p:nvSpPr>
        <p:spPr/>
        <p:txBody>
          <a:bodyPr/>
          <a:lstStyle/>
          <a:p>
            <a:fld id="{789F5AA9-7F4F-4443-B620-88D98BB25BFE}" type="datetime1">
              <a:rPr lang="nb-NO" noProof="0" smtClean="0"/>
              <a:t>13.05.2025</a:t>
            </a:fld>
            <a:endParaRPr lang="nb-NO" noProof="0"/>
          </a:p>
        </p:txBody>
      </p:sp>
      <p:sp>
        <p:nvSpPr>
          <p:cNvPr id="3" name="Plassholder for lysbildenummer 2">
            <a:extLst>
              <a:ext uri="{FF2B5EF4-FFF2-40B4-BE49-F238E27FC236}">
                <a16:creationId xmlns:a16="http://schemas.microsoft.com/office/drawing/2014/main" id="{A6D4EB55-D932-AA40-8C17-2EFF693DCF57}"/>
              </a:ext>
            </a:extLst>
          </p:cNvPr>
          <p:cNvSpPr>
            <a:spLocks noGrp="1"/>
          </p:cNvSpPr>
          <p:nvPr>
            <p:ph type="sldNum" sz="quarter" idx="12"/>
          </p:nvPr>
        </p:nvSpPr>
        <p:spPr/>
        <p:txBody>
          <a:bodyPr/>
          <a:lstStyle/>
          <a:p>
            <a:fld id="{92D1FE9E-ECBD-9F47-BA76-DC095C6C86A1}" type="slidenum">
              <a:rPr lang="nb-NO" noProof="0" smtClean="0"/>
              <a:pPr/>
              <a:t>29</a:t>
            </a:fld>
            <a:endParaRPr lang="nb-NO" noProof="0"/>
          </a:p>
        </p:txBody>
      </p:sp>
      <p:sp>
        <p:nvSpPr>
          <p:cNvPr id="5" name="TekstSylinder 4">
            <a:extLst>
              <a:ext uri="{FF2B5EF4-FFF2-40B4-BE49-F238E27FC236}">
                <a16:creationId xmlns:a16="http://schemas.microsoft.com/office/drawing/2014/main" id="{F6A84A9A-C062-4795-922C-CF40C45630D4}"/>
              </a:ext>
            </a:extLst>
          </p:cNvPr>
          <p:cNvSpPr txBox="1"/>
          <p:nvPr/>
        </p:nvSpPr>
        <p:spPr>
          <a:xfrm>
            <a:off x="500566" y="1825172"/>
            <a:ext cx="2151094" cy="738664"/>
          </a:xfrm>
          <a:prstGeom prst="rect">
            <a:avLst/>
          </a:prstGeom>
          <a:noFill/>
        </p:spPr>
        <p:txBody>
          <a:bodyPr wrap="square" rtlCol="0">
            <a:spAutoFit/>
          </a:bodyPr>
          <a:lstStyle/>
          <a:p>
            <a:pPr algn="l"/>
            <a:r>
              <a:rPr lang="nb-NO" sz="1400"/>
              <a:t>Barnet ditt tilbys varierte aktiviteter hver uke</a:t>
            </a:r>
          </a:p>
        </p:txBody>
      </p:sp>
      <p:sp>
        <p:nvSpPr>
          <p:cNvPr id="18" name="TekstSylinder 17">
            <a:extLst>
              <a:ext uri="{FF2B5EF4-FFF2-40B4-BE49-F238E27FC236}">
                <a16:creationId xmlns:a16="http://schemas.microsoft.com/office/drawing/2014/main" id="{113235C9-D9B9-4EC4-A9E9-267AA5EE67F1}"/>
              </a:ext>
            </a:extLst>
          </p:cNvPr>
          <p:cNvSpPr txBox="1"/>
          <p:nvPr/>
        </p:nvSpPr>
        <p:spPr>
          <a:xfrm>
            <a:off x="2768827" y="1619092"/>
            <a:ext cx="2151094" cy="954107"/>
          </a:xfrm>
          <a:prstGeom prst="rect">
            <a:avLst/>
          </a:prstGeom>
          <a:noFill/>
        </p:spPr>
        <p:txBody>
          <a:bodyPr wrap="square" rtlCol="0">
            <a:spAutoFit/>
          </a:bodyPr>
          <a:lstStyle/>
          <a:p>
            <a:pPr algn="l"/>
            <a:r>
              <a:rPr lang="nb-NO" sz="1400"/>
              <a:t>Du mottar ukeplan, ferieplaner og relevant informasjon om ditt barn</a:t>
            </a:r>
          </a:p>
        </p:txBody>
      </p:sp>
      <p:sp>
        <p:nvSpPr>
          <p:cNvPr id="19" name="TekstSylinder 18">
            <a:extLst>
              <a:ext uri="{FF2B5EF4-FFF2-40B4-BE49-F238E27FC236}">
                <a16:creationId xmlns:a16="http://schemas.microsoft.com/office/drawing/2014/main" id="{055DFC36-E81A-42E1-B31B-E85CA3CF9F7C}"/>
              </a:ext>
            </a:extLst>
          </p:cNvPr>
          <p:cNvSpPr txBox="1"/>
          <p:nvPr/>
        </p:nvSpPr>
        <p:spPr>
          <a:xfrm>
            <a:off x="5316306" y="1541476"/>
            <a:ext cx="2151094" cy="523220"/>
          </a:xfrm>
          <a:prstGeom prst="rect">
            <a:avLst/>
          </a:prstGeom>
          <a:noFill/>
        </p:spPr>
        <p:txBody>
          <a:bodyPr wrap="square" rtlCol="0">
            <a:spAutoFit/>
          </a:bodyPr>
          <a:lstStyle/>
          <a:p>
            <a:pPr algn="l"/>
            <a:r>
              <a:rPr lang="nb-NO" sz="1400"/>
              <a:t>Du blir møtt med respekt av alle ansatte </a:t>
            </a:r>
          </a:p>
        </p:txBody>
      </p:sp>
      <p:sp>
        <p:nvSpPr>
          <p:cNvPr id="20" name="TekstSylinder 19">
            <a:extLst>
              <a:ext uri="{FF2B5EF4-FFF2-40B4-BE49-F238E27FC236}">
                <a16:creationId xmlns:a16="http://schemas.microsoft.com/office/drawing/2014/main" id="{D39C6971-FA00-40BB-9B0C-66A932A485C3}"/>
              </a:ext>
            </a:extLst>
          </p:cNvPr>
          <p:cNvSpPr txBox="1"/>
          <p:nvPr/>
        </p:nvSpPr>
        <p:spPr>
          <a:xfrm>
            <a:off x="9662324" y="1219269"/>
            <a:ext cx="2151094" cy="954107"/>
          </a:xfrm>
          <a:prstGeom prst="rect">
            <a:avLst/>
          </a:prstGeom>
          <a:noFill/>
        </p:spPr>
        <p:txBody>
          <a:bodyPr wrap="square" rtlCol="0">
            <a:spAutoFit/>
          </a:bodyPr>
          <a:lstStyle/>
          <a:p>
            <a:pPr algn="l"/>
            <a:r>
              <a:rPr lang="nb-NO" sz="1400"/>
              <a:t>Du opplever at ditt barn har det trygt, blir vist omsorg og trives i AKS.</a:t>
            </a:r>
          </a:p>
        </p:txBody>
      </p:sp>
      <p:sp>
        <p:nvSpPr>
          <p:cNvPr id="43" name="TekstSylinder 42">
            <a:extLst>
              <a:ext uri="{FF2B5EF4-FFF2-40B4-BE49-F238E27FC236}">
                <a16:creationId xmlns:a16="http://schemas.microsoft.com/office/drawing/2014/main" id="{F8429B94-26D5-4C48-8FF5-79DB7F1EB0DF}"/>
              </a:ext>
            </a:extLst>
          </p:cNvPr>
          <p:cNvSpPr txBox="1"/>
          <p:nvPr/>
        </p:nvSpPr>
        <p:spPr>
          <a:xfrm>
            <a:off x="7736140" y="2264110"/>
            <a:ext cx="2151094" cy="738664"/>
          </a:xfrm>
          <a:prstGeom prst="rect">
            <a:avLst/>
          </a:prstGeom>
          <a:noFill/>
        </p:spPr>
        <p:txBody>
          <a:bodyPr wrap="square" rtlCol="0">
            <a:spAutoFit/>
          </a:bodyPr>
          <a:lstStyle/>
          <a:p>
            <a:pPr algn="l"/>
            <a:r>
              <a:rPr lang="nb-NO" sz="1400"/>
              <a:t>Du får et innblikk i hva barnet ditt har gjort i løpet av året på AKS</a:t>
            </a:r>
          </a:p>
        </p:txBody>
      </p:sp>
    </p:spTree>
    <p:extLst>
      <p:ext uri="{BB962C8B-B14F-4D97-AF65-F5344CB8AC3E}">
        <p14:creationId xmlns:p14="http://schemas.microsoft.com/office/powerpoint/2010/main" val="335644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51E7D98-DCEF-1BFB-2507-1C8F6670C1A6}"/>
              </a:ext>
            </a:extLst>
          </p:cNvPr>
          <p:cNvSpPr>
            <a:spLocks noGrp="1"/>
          </p:cNvSpPr>
          <p:nvPr>
            <p:ph type="title"/>
          </p:nvPr>
        </p:nvSpPr>
        <p:spPr>
          <a:xfrm>
            <a:off x="630936" y="640080"/>
            <a:ext cx="4818888" cy="1481328"/>
          </a:xfrm>
        </p:spPr>
        <p:txBody>
          <a:bodyPr anchor="b">
            <a:normAutofit fontScale="90000"/>
          </a:bodyPr>
          <a:lstStyle/>
          <a:p>
            <a:r>
              <a:rPr lang="nb-NO" sz="3800">
                <a:latin typeface="Arial"/>
                <a:cs typeface="Arial"/>
              </a:rPr>
              <a:t>Velkommen til Brynseng skole og AKS</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1D9CEB6A-2954-3476-016B-16C99872D5DD}"/>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nb-NO" sz="1500" dirty="0">
                <a:latin typeface="Arial"/>
                <a:cs typeface="Arial"/>
              </a:rPr>
              <a:t>I dag er vi 340 elever fordelt på 1.-7.trinn og en mottaks klasse for elever som skal lære norsk </a:t>
            </a:r>
            <a:endParaRPr lang="en-US" sz="1500" dirty="0">
              <a:latin typeface="Arial"/>
              <a:cs typeface="Arial"/>
            </a:endParaRPr>
          </a:p>
          <a:p>
            <a:r>
              <a:rPr lang="nb-NO" sz="1500" dirty="0">
                <a:latin typeface="Arial"/>
                <a:cs typeface="Arial"/>
              </a:rPr>
              <a:t>Det er 35 nærskoleelever og 10 skolebyttesøkere pr. Nå på 1.trinn</a:t>
            </a:r>
            <a:endParaRPr lang="en-US" sz="1500" dirty="0">
              <a:latin typeface="Arial"/>
              <a:cs typeface="Arial"/>
            </a:endParaRPr>
          </a:p>
          <a:p>
            <a:r>
              <a:rPr lang="nb-NO" sz="1500" dirty="0">
                <a:latin typeface="Arial"/>
                <a:cs typeface="Arial"/>
              </a:rPr>
              <a:t>Tilbud om AKS med gratis deltidsplass (12 t/u) på 1.-4. trinn</a:t>
            </a:r>
            <a:endParaRPr lang="en-US" sz="1500" dirty="0">
              <a:latin typeface="Arial"/>
              <a:cs typeface="Arial"/>
            </a:endParaRPr>
          </a:p>
          <a:p>
            <a:r>
              <a:rPr lang="nb-NO" sz="1500" dirty="0">
                <a:latin typeface="Arial"/>
                <a:cs typeface="Arial"/>
              </a:rPr>
              <a:t>Vi bruker nettbrett på alle trinn, men vi er også en skole som prioriterer å bruke skolebøker</a:t>
            </a:r>
            <a:endParaRPr lang="en-US" sz="1500" dirty="0">
              <a:latin typeface="Arial"/>
              <a:cs typeface="Arial"/>
            </a:endParaRPr>
          </a:p>
          <a:p>
            <a:r>
              <a:rPr lang="nb-NO" sz="1500" dirty="0">
                <a:latin typeface="Arial"/>
                <a:cs typeface="Arial"/>
              </a:rPr>
              <a:t>Første skoledag vil være mandag 18.august klokka 09.00</a:t>
            </a:r>
            <a:endParaRPr lang="en-US" sz="1500" dirty="0">
              <a:latin typeface="Arial"/>
              <a:cs typeface="Arial"/>
            </a:endParaRPr>
          </a:p>
          <a:p>
            <a:r>
              <a:rPr lang="nb-NO" sz="1500" dirty="0">
                <a:latin typeface="Arial"/>
                <a:cs typeface="Arial"/>
              </a:rPr>
              <a:t>AKS åpner mandag 4.august</a:t>
            </a:r>
          </a:p>
          <a:p>
            <a:r>
              <a:rPr lang="nb-NO" sz="1500" dirty="0">
                <a:latin typeface="Arial"/>
                <a:cs typeface="Arial"/>
              </a:rPr>
              <a:t>Planleggingsdager på AKS fredag 1.august og fredag 15.august</a:t>
            </a:r>
            <a:endParaRPr lang="nb-NO" sz="1500" dirty="0"/>
          </a:p>
        </p:txBody>
      </p:sp>
      <p:pic>
        <p:nvPicPr>
          <p:cNvPr id="5" name="Bilde 4" descr="Et bilde som inneholder konstruksjon, utendørs, tre, himmel&#10;&#10;Innhold generert av kunstig intelligens kan være feil.">
            <a:extLst>
              <a:ext uri="{FF2B5EF4-FFF2-40B4-BE49-F238E27FC236}">
                <a16:creationId xmlns:a16="http://schemas.microsoft.com/office/drawing/2014/main" id="{F24CFCE8-4BB2-7456-C5B5-4E539F1043E0}"/>
              </a:ext>
            </a:extLst>
          </p:cNvPr>
          <p:cNvPicPr>
            <a:picLocks noChangeAspect="1"/>
          </p:cNvPicPr>
          <p:nvPr/>
        </p:nvPicPr>
        <p:blipFill>
          <a:blip r:embed="rId2"/>
          <a:srcRect l="5767" r="10466" b="-2"/>
          <a:stretch/>
        </p:blipFill>
        <p:spPr>
          <a:xfrm>
            <a:off x="6099048" y="1840487"/>
            <a:ext cx="5458968" cy="3177026"/>
          </a:xfrm>
          <a:prstGeom prst="rect">
            <a:avLst/>
          </a:prstGeom>
        </p:spPr>
      </p:pic>
    </p:spTree>
    <p:extLst>
      <p:ext uri="{BB962C8B-B14F-4D97-AF65-F5344CB8AC3E}">
        <p14:creationId xmlns:p14="http://schemas.microsoft.com/office/powerpoint/2010/main" val="1569506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4A44ABF-8C6E-9946-B6C9-B09301383839}"/>
              </a:ext>
            </a:extLst>
          </p:cNvPr>
          <p:cNvSpPr>
            <a:spLocks noGrp="1"/>
          </p:cNvSpPr>
          <p:nvPr>
            <p:ph type="title"/>
          </p:nvPr>
        </p:nvSpPr>
        <p:spPr/>
        <p:txBody>
          <a:bodyPr/>
          <a:lstStyle/>
          <a:p>
            <a:r>
              <a:rPr lang="nb-NO"/>
              <a:t>Hva forventer vi av dere:</a:t>
            </a:r>
          </a:p>
        </p:txBody>
      </p:sp>
      <p:sp>
        <p:nvSpPr>
          <p:cNvPr id="2" name="Plassholder for dato 1">
            <a:extLst>
              <a:ext uri="{FF2B5EF4-FFF2-40B4-BE49-F238E27FC236}">
                <a16:creationId xmlns:a16="http://schemas.microsoft.com/office/drawing/2014/main" id="{9E2F3F2D-6384-8647-8E6A-E183390BE5E6}"/>
              </a:ext>
            </a:extLst>
          </p:cNvPr>
          <p:cNvSpPr>
            <a:spLocks noGrp="1"/>
          </p:cNvSpPr>
          <p:nvPr>
            <p:ph type="dt" sz="half" idx="10"/>
          </p:nvPr>
        </p:nvSpPr>
        <p:spPr/>
        <p:txBody>
          <a:bodyPr/>
          <a:lstStyle/>
          <a:p>
            <a:fld id="{789F5AA9-7F4F-4443-B620-88D98BB25BFE}" type="datetime1">
              <a:rPr lang="nb-NO" noProof="0" smtClean="0"/>
              <a:t>13.05.2025</a:t>
            </a:fld>
            <a:endParaRPr lang="nb-NO" noProof="0"/>
          </a:p>
        </p:txBody>
      </p:sp>
      <p:sp>
        <p:nvSpPr>
          <p:cNvPr id="3" name="Plassholder for lysbildenummer 2">
            <a:extLst>
              <a:ext uri="{FF2B5EF4-FFF2-40B4-BE49-F238E27FC236}">
                <a16:creationId xmlns:a16="http://schemas.microsoft.com/office/drawing/2014/main" id="{A6D4EB55-D932-AA40-8C17-2EFF693DCF57}"/>
              </a:ext>
            </a:extLst>
          </p:cNvPr>
          <p:cNvSpPr>
            <a:spLocks noGrp="1"/>
          </p:cNvSpPr>
          <p:nvPr>
            <p:ph type="sldNum" sz="quarter" idx="12"/>
          </p:nvPr>
        </p:nvSpPr>
        <p:spPr/>
        <p:txBody>
          <a:bodyPr/>
          <a:lstStyle/>
          <a:p>
            <a:fld id="{92D1FE9E-ECBD-9F47-BA76-DC095C6C86A1}" type="slidenum">
              <a:rPr lang="nb-NO" noProof="0" smtClean="0"/>
              <a:pPr/>
              <a:t>30</a:t>
            </a:fld>
            <a:endParaRPr lang="nb-NO" noProof="0"/>
          </a:p>
        </p:txBody>
      </p:sp>
      <p:grpSp>
        <p:nvGrpSpPr>
          <p:cNvPr id="31" name="Gruppe 30"/>
          <p:cNvGrpSpPr/>
          <p:nvPr/>
        </p:nvGrpSpPr>
        <p:grpSpPr>
          <a:xfrm>
            <a:off x="114352" y="1289937"/>
            <a:ext cx="2786453" cy="4427875"/>
            <a:chOff x="300035" y="1203598"/>
            <a:chExt cx="2017214" cy="3312168"/>
          </a:xfrm>
        </p:grpSpPr>
        <p:pic>
          <p:nvPicPr>
            <p:cNvPr id="10" name="Bilde 9">
              <a:extLst>
                <a:ext uri="{FF2B5EF4-FFF2-40B4-BE49-F238E27FC236}">
                  <a16:creationId xmlns:a16="http://schemas.microsoft.com/office/drawing/2014/main" id="{ACBF1A1D-6B11-A94E-AFDD-E560320736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842" y="2715766"/>
              <a:ext cx="1350407" cy="1800000"/>
            </a:xfrm>
            <a:prstGeom prst="rect">
              <a:avLst/>
            </a:prstGeom>
          </p:spPr>
        </p:pic>
        <p:pic>
          <p:nvPicPr>
            <p:cNvPr id="27" name="Bilde 26">
              <a:extLst>
                <a:ext uri="{FF2B5EF4-FFF2-40B4-BE49-F238E27FC236}">
                  <a16:creationId xmlns:a16="http://schemas.microsoft.com/office/drawing/2014/main" id="{908D94C6-D9F3-8447-AFE4-B238935A6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5" y="1203598"/>
              <a:ext cx="1893001" cy="1818279"/>
            </a:xfrm>
            <a:prstGeom prst="rect">
              <a:avLst/>
            </a:prstGeom>
          </p:spPr>
        </p:pic>
      </p:grpSp>
      <p:grpSp>
        <p:nvGrpSpPr>
          <p:cNvPr id="13" name="Gruppe 12"/>
          <p:cNvGrpSpPr/>
          <p:nvPr/>
        </p:nvGrpSpPr>
        <p:grpSpPr>
          <a:xfrm>
            <a:off x="2487144" y="1112802"/>
            <a:ext cx="2607464" cy="4632396"/>
            <a:chOff x="2389875" y="1059582"/>
            <a:chExt cx="1847772" cy="3456184"/>
          </a:xfrm>
        </p:grpSpPr>
        <p:pic>
          <p:nvPicPr>
            <p:cNvPr id="12" name="Bilde 11">
              <a:extLst>
                <a:ext uri="{FF2B5EF4-FFF2-40B4-BE49-F238E27FC236}">
                  <a16:creationId xmlns:a16="http://schemas.microsoft.com/office/drawing/2014/main" id="{38BECE14-84E6-DF45-A66D-2132F68F4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6145" y="2715766"/>
              <a:ext cx="1350407" cy="1800000"/>
            </a:xfrm>
            <a:prstGeom prst="rect">
              <a:avLst/>
            </a:prstGeom>
          </p:spPr>
        </p:pic>
        <p:pic>
          <p:nvPicPr>
            <p:cNvPr id="28" name="Bilde 27">
              <a:extLst>
                <a:ext uri="{FF2B5EF4-FFF2-40B4-BE49-F238E27FC236}">
                  <a16:creationId xmlns:a16="http://schemas.microsoft.com/office/drawing/2014/main" id="{669960CA-E6B4-0446-BF5B-DEAD3AE5CF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9875" y="1059582"/>
              <a:ext cx="1847772" cy="1774835"/>
            </a:xfrm>
            <a:prstGeom prst="rect">
              <a:avLst/>
            </a:prstGeom>
          </p:spPr>
        </p:pic>
      </p:grpSp>
      <p:grpSp>
        <p:nvGrpSpPr>
          <p:cNvPr id="11" name="Gruppe 10"/>
          <p:cNvGrpSpPr/>
          <p:nvPr/>
        </p:nvGrpSpPr>
        <p:grpSpPr>
          <a:xfrm>
            <a:off x="5022571" y="841891"/>
            <a:ext cx="2657111" cy="4939177"/>
            <a:chOff x="4644008" y="843558"/>
            <a:chExt cx="1892999" cy="3672208"/>
          </a:xfrm>
        </p:grpSpPr>
        <p:pic>
          <p:nvPicPr>
            <p:cNvPr id="8" name="Bilde 7">
              <a:extLst>
                <a:ext uri="{FF2B5EF4-FFF2-40B4-BE49-F238E27FC236}">
                  <a16:creationId xmlns:a16="http://schemas.microsoft.com/office/drawing/2014/main" id="{3C1DE208-A908-3741-B097-679088B0A8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5448" y="2715766"/>
              <a:ext cx="1350407" cy="1800000"/>
            </a:xfrm>
            <a:prstGeom prst="rect">
              <a:avLst/>
            </a:prstGeom>
          </p:spPr>
        </p:pic>
        <p:pic>
          <p:nvPicPr>
            <p:cNvPr id="29" name="Bilde 28">
              <a:extLst>
                <a:ext uri="{FF2B5EF4-FFF2-40B4-BE49-F238E27FC236}">
                  <a16:creationId xmlns:a16="http://schemas.microsoft.com/office/drawing/2014/main" id="{C7B89E6F-2E79-814A-9828-9C31BFEA17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644008" y="843558"/>
              <a:ext cx="1892999" cy="1818277"/>
            </a:xfrm>
            <a:prstGeom prst="rect">
              <a:avLst/>
            </a:prstGeom>
          </p:spPr>
        </p:pic>
      </p:grpSp>
      <p:grpSp>
        <p:nvGrpSpPr>
          <p:cNvPr id="9" name="Gruppe 8"/>
          <p:cNvGrpSpPr/>
          <p:nvPr/>
        </p:nvGrpSpPr>
        <p:grpSpPr>
          <a:xfrm>
            <a:off x="7318558" y="1355581"/>
            <a:ext cx="2688299" cy="4389617"/>
            <a:chOff x="6724752" y="1230538"/>
            <a:chExt cx="2040201" cy="3285228"/>
          </a:xfrm>
        </p:grpSpPr>
        <p:pic>
          <p:nvPicPr>
            <p:cNvPr id="21" name="Bilde 20">
              <a:extLst>
                <a:ext uri="{FF2B5EF4-FFF2-40B4-BE49-F238E27FC236}">
                  <a16:creationId xmlns:a16="http://schemas.microsoft.com/office/drawing/2014/main" id="{3C1DE208-A908-3741-B097-679088B0A8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24752" y="2715766"/>
              <a:ext cx="1348778" cy="1800000"/>
            </a:xfrm>
            <a:prstGeom prst="rect">
              <a:avLst/>
            </a:prstGeom>
          </p:spPr>
        </p:pic>
        <p:pic>
          <p:nvPicPr>
            <p:cNvPr id="30" name="Bilde 29">
              <a:extLst>
                <a:ext uri="{FF2B5EF4-FFF2-40B4-BE49-F238E27FC236}">
                  <a16:creationId xmlns:a16="http://schemas.microsoft.com/office/drawing/2014/main" id="{C7B89E6F-2E79-814A-9828-9C31BFEA17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6880558" y="1230538"/>
              <a:ext cx="1884395" cy="1818277"/>
            </a:xfrm>
            <a:prstGeom prst="rect">
              <a:avLst/>
            </a:prstGeom>
          </p:spPr>
        </p:pic>
      </p:grpSp>
      <p:sp>
        <p:nvSpPr>
          <p:cNvPr id="5" name="TekstSylinder 4">
            <a:extLst>
              <a:ext uri="{FF2B5EF4-FFF2-40B4-BE49-F238E27FC236}">
                <a16:creationId xmlns:a16="http://schemas.microsoft.com/office/drawing/2014/main" id="{F6A84A9A-C062-4795-922C-CF40C45630D4}"/>
              </a:ext>
            </a:extLst>
          </p:cNvPr>
          <p:cNvSpPr txBox="1"/>
          <p:nvPr/>
        </p:nvSpPr>
        <p:spPr>
          <a:xfrm>
            <a:off x="374816" y="1906843"/>
            <a:ext cx="2151094" cy="738664"/>
          </a:xfrm>
          <a:prstGeom prst="rect">
            <a:avLst/>
          </a:prstGeom>
          <a:noFill/>
        </p:spPr>
        <p:txBody>
          <a:bodyPr wrap="square" rtlCol="0">
            <a:spAutoFit/>
          </a:bodyPr>
          <a:lstStyle/>
          <a:p>
            <a:pPr algn="l"/>
            <a:r>
              <a:rPr lang="nb-NO" sz="1400"/>
              <a:t>Du gir relevante beskjeder om ditt barn til oss</a:t>
            </a:r>
          </a:p>
        </p:txBody>
      </p:sp>
      <p:sp>
        <p:nvSpPr>
          <p:cNvPr id="18" name="TekstSylinder 17">
            <a:extLst>
              <a:ext uri="{FF2B5EF4-FFF2-40B4-BE49-F238E27FC236}">
                <a16:creationId xmlns:a16="http://schemas.microsoft.com/office/drawing/2014/main" id="{113235C9-D9B9-4EC4-A9E9-267AA5EE67F1}"/>
              </a:ext>
            </a:extLst>
          </p:cNvPr>
          <p:cNvSpPr txBox="1"/>
          <p:nvPr/>
        </p:nvSpPr>
        <p:spPr>
          <a:xfrm>
            <a:off x="2747608" y="1770390"/>
            <a:ext cx="2151094" cy="523220"/>
          </a:xfrm>
          <a:prstGeom prst="rect">
            <a:avLst/>
          </a:prstGeom>
          <a:noFill/>
        </p:spPr>
        <p:txBody>
          <a:bodyPr wrap="square" rtlCol="0">
            <a:spAutoFit/>
          </a:bodyPr>
          <a:lstStyle/>
          <a:p>
            <a:pPr algn="l"/>
            <a:r>
              <a:rPr lang="nb-NO" sz="1400"/>
              <a:t>Du henter barnet ditt innenfor åpningstiden</a:t>
            </a:r>
          </a:p>
        </p:txBody>
      </p:sp>
      <p:sp>
        <p:nvSpPr>
          <p:cNvPr id="19" name="TekstSylinder 18">
            <a:extLst>
              <a:ext uri="{FF2B5EF4-FFF2-40B4-BE49-F238E27FC236}">
                <a16:creationId xmlns:a16="http://schemas.microsoft.com/office/drawing/2014/main" id="{055DFC36-E81A-42E1-B31B-E85CA3CF9F7C}"/>
              </a:ext>
            </a:extLst>
          </p:cNvPr>
          <p:cNvSpPr txBox="1"/>
          <p:nvPr/>
        </p:nvSpPr>
        <p:spPr>
          <a:xfrm>
            <a:off x="5311598" y="1508780"/>
            <a:ext cx="2151094" cy="523220"/>
          </a:xfrm>
          <a:prstGeom prst="rect">
            <a:avLst/>
          </a:prstGeom>
          <a:noFill/>
        </p:spPr>
        <p:txBody>
          <a:bodyPr wrap="square" rtlCol="0">
            <a:spAutoFit/>
          </a:bodyPr>
          <a:lstStyle/>
          <a:p>
            <a:pPr algn="l"/>
            <a:r>
              <a:rPr lang="nb-NO" sz="1400"/>
              <a:t>Du viser respekt for ansatte og andres barn</a:t>
            </a:r>
          </a:p>
        </p:txBody>
      </p:sp>
      <p:grpSp>
        <p:nvGrpSpPr>
          <p:cNvPr id="22" name="Gruppe 21">
            <a:extLst>
              <a:ext uri="{FF2B5EF4-FFF2-40B4-BE49-F238E27FC236}">
                <a16:creationId xmlns:a16="http://schemas.microsoft.com/office/drawing/2014/main" id="{A164A01B-8DAB-4A3F-8154-ACE18E5421A4}"/>
              </a:ext>
            </a:extLst>
          </p:cNvPr>
          <p:cNvGrpSpPr/>
          <p:nvPr/>
        </p:nvGrpSpPr>
        <p:grpSpPr>
          <a:xfrm>
            <a:off x="9405447" y="860220"/>
            <a:ext cx="2672201" cy="4920848"/>
            <a:chOff x="4644008" y="843558"/>
            <a:chExt cx="1892999" cy="3672208"/>
          </a:xfrm>
        </p:grpSpPr>
        <p:pic>
          <p:nvPicPr>
            <p:cNvPr id="23" name="Bilde 22">
              <a:extLst>
                <a:ext uri="{FF2B5EF4-FFF2-40B4-BE49-F238E27FC236}">
                  <a16:creationId xmlns:a16="http://schemas.microsoft.com/office/drawing/2014/main" id="{63BD543D-07AC-4CD7-8348-D86368F87211}"/>
                </a:ext>
              </a:extLst>
            </p:cNvPr>
            <p:cNvPicPr>
              <a:picLocks noChangeAspect="1"/>
            </p:cNvPicPr>
            <p:nvPr/>
          </p:nvPicPr>
          <p:blipFill>
            <a:blip r:embed="rId10" cstate="print">
              <a:duotone>
                <a:prstClr val="black"/>
                <a:schemeClr val="accent5">
                  <a:lumMod val="75000"/>
                  <a:tint val="45000"/>
                  <a:satMod val="400000"/>
                </a:schemeClr>
              </a:duotone>
              <a:alphaModFix/>
              <a:extLst>
                <a:ext uri="{BEBA8EAE-BF5A-486C-A8C5-ECC9F3942E4B}">
                  <a14:imgProps xmlns:a14="http://schemas.microsoft.com/office/drawing/2010/main">
                    <a14:imgLayer r:embed="rId11">
                      <a14:imgEffect>
                        <a14:saturation sat="200000"/>
                      </a14:imgEffect>
                    </a14:imgLayer>
                  </a14:imgProps>
                </a:ext>
                <a:ext uri="{28A0092B-C50C-407E-A947-70E740481C1C}">
                  <a14:useLocalDpi xmlns:a14="http://schemas.microsoft.com/office/drawing/2010/main" val="0"/>
                </a:ext>
              </a:extLst>
            </a:blip>
            <a:stretch>
              <a:fillRect/>
            </a:stretch>
          </p:blipFill>
          <p:spPr>
            <a:xfrm>
              <a:off x="4805448" y="2715766"/>
              <a:ext cx="1350407" cy="1800000"/>
            </a:xfrm>
            <a:prstGeom prst="rect">
              <a:avLst/>
            </a:prstGeom>
          </p:spPr>
        </p:pic>
        <p:pic>
          <p:nvPicPr>
            <p:cNvPr id="24" name="Bilde 23">
              <a:extLst>
                <a:ext uri="{FF2B5EF4-FFF2-40B4-BE49-F238E27FC236}">
                  <a16:creationId xmlns:a16="http://schemas.microsoft.com/office/drawing/2014/main" id="{8F713D96-7697-46DA-A140-733C423792F0}"/>
                </a:ext>
              </a:extLst>
            </p:cNvPr>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4644008" y="843558"/>
              <a:ext cx="1892999" cy="1818277"/>
            </a:xfrm>
            <a:prstGeom prst="rect">
              <a:avLst/>
            </a:prstGeom>
          </p:spPr>
        </p:pic>
      </p:grpSp>
      <p:sp>
        <p:nvSpPr>
          <p:cNvPr id="20" name="TekstSylinder 19">
            <a:extLst>
              <a:ext uri="{FF2B5EF4-FFF2-40B4-BE49-F238E27FC236}">
                <a16:creationId xmlns:a16="http://schemas.microsoft.com/office/drawing/2014/main" id="{D39C6971-FA00-40BB-9B0C-66A932A485C3}"/>
              </a:ext>
            </a:extLst>
          </p:cNvPr>
          <p:cNvSpPr txBox="1"/>
          <p:nvPr/>
        </p:nvSpPr>
        <p:spPr>
          <a:xfrm>
            <a:off x="7921145" y="1929473"/>
            <a:ext cx="2002156" cy="738664"/>
          </a:xfrm>
          <a:prstGeom prst="rect">
            <a:avLst/>
          </a:prstGeom>
          <a:noFill/>
        </p:spPr>
        <p:txBody>
          <a:bodyPr wrap="square" rtlCol="0">
            <a:spAutoFit/>
          </a:bodyPr>
          <a:lstStyle/>
          <a:p>
            <a:pPr algn="l"/>
            <a:r>
              <a:rPr lang="nb-NO" sz="1400"/>
              <a:t>Du svarer på påmeldinger og holder fristene </a:t>
            </a:r>
          </a:p>
        </p:txBody>
      </p:sp>
      <p:sp>
        <p:nvSpPr>
          <p:cNvPr id="25" name="TekstSylinder 24">
            <a:extLst>
              <a:ext uri="{FF2B5EF4-FFF2-40B4-BE49-F238E27FC236}">
                <a16:creationId xmlns:a16="http://schemas.microsoft.com/office/drawing/2014/main" id="{61983389-F020-4EB6-AF82-977A4BB0751C}"/>
              </a:ext>
            </a:extLst>
          </p:cNvPr>
          <p:cNvSpPr txBox="1"/>
          <p:nvPr/>
        </p:nvSpPr>
        <p:spPr>
          <a:xfrm>
            <a:off x="9815028" y="1343068"/>
            <a:ext cx="2002156" cy="738664"/>
          </a:xfrm>
          <a:prstGeom prst="rect">
            <a:avLst/>
          </a:prstGeom>
          <a:noFill/>
        </p:spPr>
        <p:txBody>
          <a:bodyPr wrap="square" rtlCol="0">
            <a:spAutoFit/>
          </a:bodyPr>
          <a:lstStyle/>
          <a:p>
            <a:pPr algn="l"/>
            <a:r>
              <a:rPr lang="nb-NO" sz="1400"/>
              <a:t>Du snakker positivt om skolen når du er med barnet ditt</a:t>
            </a:r>
          </a:p>
        </p:txBody>
      </p:sp>
    </p:spTree>
    <p:extLst>
      <p:ext uri="{BB962C8B-B14F-4D97-AF65-F5344CB8AC3E}">
        <p14:creationId xmlns:p14="http://schemas.microsoft.com/office/powerpoint/2010/main" val="2353245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tittel 8">
            <a:extLst>
              <a:ext uri="{FF2B5EF4-FFF2-40B4-BE49-F238E27FC236}">
                <a16:creationId xmlns:a16="http://schemas.microsoft.com/office/drawing/2014/main" id="{7115654A-1B5A-AD48-BC7B-680FA6DD3C77}"/>
              </a:ext>
            </a:extLst>
          </p:cNvPr>
          <p:cNvSpPr>
            <a:spLocks noGrp="1"/>
          </p:cNvSpPr>
          <p:nvPr>
            <p:ph type="subTitle" idx="1"/>
          </p:nvPr>
        </p:nvSpPr>
        <p:spPr>
          <a:xfrm>
            <a:off x="1019175" y="2032000"/>
            <a:ext cx="4960190" cy="4060825"/>
          </a:xfrm>
        </p:spPr>
        <p:txBody>
          <a:bodyPr>
            <a:normAutofit/>
          </a:bodyPr>
          <a:lstStyle/>
          <a:p>
            <a:r>
              <a:rPr lang="nb-NO" b="1"/>
              <a:t>Brynseng skole</a:t>
            </a:r>
          </a:p>
          <a:p>
            <a:r>
              <a:rPr lang="nb-NO"/>
              <a:t>Brynsengfaret 8-10</a:t>
            </a:r>
          </a:p>
          <a:p>
            <a:r>
              <a:rPr lang="nb-NO"/>
              <a:t>0667 Oslo</a:t>
            </a:r>
          </a:p>
          <a:p>
            <a:r>
              <a:rPr lang="nb-NO" err="1"/>
              <a:t>Tlf</a:t>
            </a:r>
            <a:r>
              <a:rPr lang="nb-NO"/>
              <a:t>: 22 79 40 00</a:t>
            </a:r>
          </a:p>
          <a:p>
            <a:endParaRPr lang="nb-NO"/>
          </a:p>
          <a:p>
            <a:endParaRPr lang="nb-NO"/>
          </a:p>
          <a:p>
            <a:endParaRPr lang="nb-NO"/>
          </a:p>
          <a:p>
            <a:endParaRPr lang="nb-NO"/>
          </a:p>
          <a:p>
            <a:r>
              <a:rPr lang="nb-NO" sz="1600" b="1" err="1"/>
              <a:t>www.oslo.kommune.no</a:t>
            </a:r>
            <a:r>
              <a:rPr lang="nb-NO" sz="1600" b="1"/>
              <a:t>/skole-og-utdanning</a:t>
            </a:r>
          </a:p>
          <a:p>
            <a:endParaRPr lang="nb-NO"/>
          </a:p>
        </p:txBody>
      </p:sp>
      <p:sp>
        <p:nvSpPr>
          <p:cNvPr id="12" name="Plassholder for tekst 11">
            <a:extLst>
              <a:ext uri="{FF2B5EF4-FFF2-40B4-BE49-F238E27FC236}">
                <a16:creationId xmlns:a16="http://schemas.microsoft.com/office/drawing/2014/main" id="{564119EF-052D-CA4B-82EC-80EB9F532969}"/>
              </a:ext>
            </a:extLst>
          </p:cNvPr>
          <p:cNvSpPr>
            <a:spLocks noGrp="1"/>
          </p:cNvSpPr>
          <p:nvPr>
            <p:ph type="body" sz="quarter" idx="13"/>
          </p:nvPr>
        </p:nvSpPr>
        <p:spPr/>
        <p:txBody>
          <a:bodyPr>
            <a:normAutofit fontScale="77500" lnSpcReduction="20000"/>
          </a:bodyPr>
          <a:lstStyle/>
          <a:p>
            <a:endParaRPr lang="nb-NO"/>
          </a:p>
        </p:txBody>
      </p:sp>
    </p:spTree>
    <p:extLst>
      <p:ext uri="{BB962C8B-B14F-4D97-AF65-F5344CB8AC3E}">
        <p14:creationId xmlns:p14="http://schemas.microsoft.com/office/powerpoint/2010/main" val="162549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1B33F1D-FCB1-3CFB-70D1-6E1FDF9072A3}"/>
              </a:ext>
            </a:extLst>
          </p:cNvPr>
          <p:cNvSpPr>
            <a:spLocks noGrp="1"/>
          </p:cNvSpPr>
          <p:nvPr>
            <p:ph type="title"/>
          </p:nvPr>
        </p:nvSpPr>
        <p:spPr>
          <a:xfrm>
            <a:off x="630936" y="640080"/>
            <a:ext cx="4818888" cy="1481328"/>
          </a:xfrm>
        </p:spPr>
        <p:txBody>
          <a:bodyPr anchor="b">
            <a:normAutofit/>
          </a:bodyPr>
          <a:lstStyle/>
          <a:p>
            <a:r>
              <a:rPr lang="nb-NO" sz="5000">
                <a:latin typeface="Arial"/>
                <a:cs typeface="Arial"/>
              </a:rPr>
              <a:t>Vi sikter høyt og vinner hjerter</a:t>
            </a:r>
          </a:p>
        </p:txBody>
      </p:sp>
      <p:sp>
        <p:nvSpPr>
          <p:cNvPr id="2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C4EE089-6350-2BA3-A9DB-6FBE4519FA7A}"/>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nb-NO" sz="2200">
                <a:ea typeface="+mn-lt"/>
                <a:cs typeface="+mn-lt"/>
              </a:rPr>
              <a:t>Visjonen innebærer å ha fokus på å bygge relasjoner og lete bak atferd samtidig som vi jobber forskningsbasert med fag</a:t>
            </a:r>
            <a:endParaRPr lang="nb-NO" sz="2200"/>
          </a:p>
          <a:p>
            <a:r>
              <a:rPr lang="nb-NO" sz="2200"/>
              <a:t>Ambisjoner på elevenes vegne både sosialt og faglig</a:t>
            </a:r>
          </a:p>
          <a:p>
            <a:pPr marL="0" indent="0">
              <a:buNone/>
            </a:pPr>
            <a:endParaRPr lang="nb-NO" sz="2200"/>
          </a:p>
        </p:txBody>
      </p:sp>
      <p:pic>
        <p:nvPicPr>
          <p:cNvPr id="4" name="Plassholder for innhold 3" descr="Et bilde som inneholder luftballong, tegning, sketch, illustrasjon&#10;&#10;Automatisk generert beskrivelse">
            <a:extLst>
              <a:ext uri="{FF2B5EF4-FFF2-40B4-BE49-F238E27FC236}">
                <a16:creationId xmlns:a16="http://schemas.microsoft.com/office/drawing/2014/main" id="{CE655251-90A2-869C-91B0-517F98199EF1}"/>
              </a:ext>
            </a:extLst>
          </p:cNvPr>
          <p:cNvPicPr>
            <a:picLocks noChangeAspect="1"/>
          </p:cNvPicPr>
          <p:nvPr/>
        </p:nvPicPr>
        <p:blipFill>
          <a:blip r:embed="rId3"/>
          <a:stretch>
            <a:fillRect/>
          </a:stretch>
        </p:blipFill>
        <p:spPr>
          <a:xfrm>
            <a:off x="7015734" y="640080"/>
            <a:ext cx="3625595" cy="5577840"/>
          </a:xfrm>
          <a:prstGeom prst="rect">
            <a:avLst/>
          </a:prstGeom>
        </p:spPr>
      </p:pic>
    </p:spTree>
    <p:extLst>
      <p:ext uri="{BB962C8B-B14F-4D97-AF65-F5344CB8AC3E}">
        <p14:creationId xmlns:p14="http://schemas.microsoft.com/office/powerpoint/2010/main" val="375732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191BC8A-E0CC-1BE8-3FC0-C13BB29ED9C8}"/>
              </a:ext>
            </a:extLst>
          </p:cNvPr>
          <p:cNvSpPr>
            <a:spLocks noGrp="1"/>
          </p:cNvSpPr>
          <p:nvPr>
            <p:ph type="title"/>
          </p:nvPr>
        </p:nvSpPr>
        <p:spPr>
          <a:xfrm>
            <a:off x="630936" y="640080"/>
            <a:ext cx="4818888" cy="1481328"/>
          </a:xfrm>
        </p:spPr>
        <p:txBody>
          <a:bodyPr anchor="b">
            <a:normAutofit fontScale="90000"/>
          </a:bodyPr>
          <a:lstStyle/>
          <a:p>
            <a:r>
              <a:rPr lang="nb-NO" sz="5000">
                <a:latin typeface="Arial"/>
                <a:ea typeface="+mj-lt"/>
                <a:cs typeface="+mj-lt"/>
              </a:rPr>
              <a:t>Forutsigbarhet og trygge rammer</a:t>
            </a:r>
            <a:endParaRPr lang="nb-NO" sz="5000">
              <a:latin typeface="Arial"/>
            </a:endParaRP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AA7ED73-A55E-279F-8263-D94905D241FB}"/>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nb-NO" sz="2200">
                <a:latin typeface="Arial"/>
                <a:cs typeface="Arial"/>
              </a:rPr>
              <a:t>Skape en trygg skolehverdag med forutsigbarhet</a:t>
            </a:r>
            <a:endParaRPr lang="en-US" sz="2200">
              <a:latin typeface="Arial"/>
              <a:cs typeface="Arial"/>
            </a:endParaRPr>
          </a:p>
          <a:p>
            <a:r>
              <a:rPr lang="nb-NO" sz="2200">
                <a:latin typeface="Arial"/>
                <a:cs typeface="Arial"/>
              </a:rPr>
              <a:t>Timer som ligner på hverandre</a:t>
            </a:r>
            <a:endParaRPr lang="en-US" sz="2200">
              <a:latin typeface="Arial"/>
              <a:cs typeface="Arial"/>
            </a:endParaRPr>
          </a:p>
          <a:p>
            <a:r>
              <a:rPr lang="nb-NO" sz="2200">
                <a:latin typeface="Arial"/>
                <a:cs typeface="Arial"/>
              </a:rPr>
              <a:t>Sikre vennskap og tilhørighet</a:t>
            </a:r>
            <a:endParaRPr lang="en-US" sz="2200">
              <a:latin typeface="Arial"/>
              <a:cs typeface="Arial"/>
            </a:endParaRPr>
          </a:p>
          <a:p>
            <a:r>
              <a:rPr lang="nb-NO" sz="2200">
                <a:latin typeface="Arial"/>
                <a:cs typeface="Arial"/>
              </a:rPr>
              <a:t>Gode relasjoner</a:t>
            </a:r>
            <a:endParaRPr lang="en-US" sz="2200">
              <a:latin typeface="Arial"/>
              <a:cs typeface="Arial"/>
            </a:endParaRPr>
          </a:p>
          <a:p>
            <a:r>
              <a:rPr lang="nb-NO" sz="2200">
                <a:latin typeface="Arial"/>
                <a:cs typeface="Arial"/>
              </a:rPr>
              <a:t>Samarbeid mellom hjem-skole</a:t>
            </a:r>
            <a:endParaRPr lang="en-US" sz="2200">
              <a:latin typeface="Arial"/>
              <a:cs typeface="Arial"/>
            </a:endParaRPr>
          </a:p>
          <a:p>
            <a:r>
              <a:rPr lang="nb-NO" sz="2200">
                <a:latin typeface="Arial"/>
                <a:cs typeface="Arial"/>
              </a:rPr>
              <a:t>Alle elever får støtte til å være den beste utgaven av seg selv</a:t>
            </a:r>
            <a:endParaRPr lang="nb-NO" sz="2200"/>
          </a:p>
        </p:txBody>
      </p:sp>
      <p:pic>
        <p:nvPicPr>
          <p:cNvPr id="4" name="Bilde 3" descr="Et bilde som inneholder innendørs, foto, forskjellig, sitter&#10;&#10;Automatisk generert beskrivelse">
            <a:extLst>
              <a:ext uri="{FF2B5EF4-FFF2-40B4-BE49-F238E27FC236}">
                <a16:creationId xmlns:a16="http://schemas.microsoft.com/office/drawing/2014/main" id="{093B46B5-92F5-0358-A3FA-418BFD92B81B}"/>
              </a:ext>
            </a:extLst>
          </p:cNvPr>
          <p:cNvPicPr>
            <a:picLocks noChangeAspect="1"/>
          </p:cNvPicPr>
          <p:nvPr/>
        </p:nvPicPr>
        <p:blipFill>
          <a:blip r:embed="rId2"/>
          <a:stretch>
            <a:fillRect/>
          </a:stretch>
        </p:blipFill>
        <p:spPr>
          <a:xfrm>
            <a:off x="6688036" y="640080"/>
            <a:ext cx="4280992" cy="5577840"/>
          </a:xfrm>
          <a:prstGeom prst="rect">
            <a:avLst/>
          </a:prstGeom>
        </p:spPr>
      </p:pic>
    </p:spTree>
    <p:extLst>
      <p:ext uri="{BB962C8B-B14F-4D97-AF65-F5344CB8AC3E}">
        <p14:creationId xmlns:p14="http://schemas.microsoft.com/office/powerpoint/2010/main" val="170572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8C2B7F7-38BC-9F5B-CB26-1943AC19A965}"/>
              </a:ext>
            </a:extLst>
          </p:cNvPr>
          <p:cNvSpPr>
            <a:spLocks noGrp="1"/>
          </p:cNvSpPr>
          <p:nvPr>
            <p:ph type="title"/>
          </p:nvPr>
        </p:nvSpPr>
        <p:spPr>
          <a:xfrm>
            <a:off x="640080" y="325369"/>
            <a:ext cx="4932273" cy="1956841"/>
          </a:xfrm>
        </p:spPr>
        <p:txBody>
          <a:bodyPr anchor="b">
            <a:normAutofit/>
          </a:bodyPr>
          <a:lstStyle/>
          <a:p>
            <a:r>
              <a:rPr lang="nb-NO" sz="2300" b="1">
                <a:solidFill>
                  <a:srgbClr val="303030"/>
                </a:solidFill>
                <a:latin typeface="Arial"/>
                <a:ea typeface="+mj-lt"/>
                <a:cs typeface="+mj-lt"/>
              </a:rPr>
              <a:t>§ 12-4 Plikt til å sikre et trygt og godt psykososialt skolemiljø</a:t>
            </a:r>
            <a:endParaRPr lang="nb-NO">
              <a:latin typeface="Arial"/>
            </a:endParaRPr>
          </a:p>
          <a:p>
            <a:endParaRPr lang="nb-NO" sz="3000">
              <a:ea typeface="+mj-lt"/>
              <a:cs typeface="+mj-lt"/>
            </a:endParaRP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C76DDD8B-61ED-CF0D-E582-66EE6FFE0002}"/>
              </a:ext>
            </a:extLst>
          </p:cNvPr>
          <p:cNvSpPr>
            <a:spLocks noGrp="1"/>
          </p:cNvSpPr>
          <p:nvPr>
            <p:ph idx="1"/>
          </p:nvPr>
        </p:nvSpPr>
        <p:spPr>
          <a:xfrm>
            <a:off x="640080" y="2872899"/>
            <a:ext cx="4850229" cy="3424240"/>
          </a:xfrm>
        </p:spPr>
        <p:txBody>
          <a:bodyPr vert="horz" lIns="91440" tIns="45720" rIns="91440" bIns="45720" rtlCol="0" anchor="t">
            <a:normAutofit/>
          </a:bodyPr>
          <a:lstStyle/>
          <a:p>
            <a:pPr marL="0" indent="0">
              <a:buNone/>
            </a:pPr>
            <a:endParaRPr lang="nb-NO" sz="2200">
              <a:ea typeface="+mn-lt"/>
              <a:cs typeface="+mn-lt"/>
            </a:endParaRPr>
          </a:p>
          <a:p>
            <a:pPr marL="0" indent="0">
              <a:buNone/>
            </a:pPr>
            <a:endParaRPr lang="nb-NO" sz="2200">
              <a:ea typeface="+mn-lt"/>
              <a:cs typeface="+mn-lt"/>
            </a:endParaRPr>
          </a:p>
          <a:p>
            <a:pPr marL="0" indent="0">
              <a:buNone/>
            </a:pPr>
            <a:r>
              <a:rPr lang="nb-NO" sz="2200">
                <a:latin typeface="Arial"/>
                <a:ea typeface="+mn-lt"/>
                <a:cs typeface="+mn-lt"/>
              </a:rPr>
              <a:t>Alle elever har rett til et trygt og </a:t>
            </a:r>
            <a:endParaRPr lang="nb-NO">
              <a:latin typeface="Arial"/>
              <a:cs typeface="Arial"/>
            </a:endParaRPr>
          </a:p>
          <a:p>
            <a:pPr marL="0" indent="0">
              <a:buNone/>
            </a:pPr>
            <a:r>
              <a:rPr lang="nb-NO" sz="2200">
                <a:latin typeface="Arial"/>
                <a:ea typeface="+mn-lt"/>
                <a:cs typeface="+mn-lt"/>
              </a:rPr>
              <a:t>godt skolemiljø som fremmer </a:t>
            </a:r>
          </a:p>
          <a:p>
            <a:pPr marL="0" indent="0">
              <a:buNone/>
            </a:pPr>
            <a:r>
              <a:rPr lang="nb-NO" sz="2200">
                <a:latin typeface="Arial"/>
                <a:ea typeface="+mn-lt"/>
                <a:cs typeface="+mn-lt"/>
              </a:rPr>
              <a:t>helse, trivsel og læring.</a:t>
            </a:r>
            <a:endParaRPr lang="nb-NO" sz="2200">
              <a:latin typeface="Arial"/>
            </a:endParaRPr>
          </a:p>
        </p:txBody>
      </p:sp>
      <p:pic>
        <p:nvPicPr>
          <p:cNvPr id="6" name="Bilde 5" descr="Et bilde som inneholder tegning, tegnefilm, kunst, sketch&#10;&#10;Automatisk generert beskrivelse">
            <a:extLst>
              <a:ext uri="{FF2B5EF4-FFF2-40B4-BE49-F238E27FC236}">
                <a16:creationId xmlns:a16="http://schemas.microsoft.com/office/drawing/2014/main" id="{B4EC1529-7FE3-FF01-3DEE-B74A5BF51182}"/>
              </a:ext>
            </a:extLst>
          </p:cNvPr>
          <p:cNvPicPr>
            <a:picLocks noChangeAspect="1"/>
          </p:cNvPicPr>
          <p:nvPr/>
        </p:nvPicPr>
        <p:blipFill rotWithShape="1">
          <a:blip r:embed="rId2"/>
          <a:srcRect l="700"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5284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8644F5C-CAF0-D813-93CB-E961772D0BC2}"/>
              </a:ext>
            </a:extLst>
          </p:cNvPr>
          <p:cNvSpPr>
            <a:spLocks noGrp="1"/>
          </p:cNvSpPr>
          <p:nvPr>
            <p:ph type="title"/>
          </p:nvPr>
        </p:nvSpPr>
        <p:spPr>
          <a:xfrm>
            <a:off x="630936" y="640080"/>
            <a:ext cx="4818888" cy="1481328"/>
          </a:xfrm>
        </p:spPr>
        <p:txBody>
          <a:bodyPr anchor="b">
            <a:normAutofit/>
          </a:bodyPr>
          <a:lstStyle/>
          <a:p>
            <a:r>
              <a:rPr lang="nb-NO" sz="5000">
                <a:latin typeface="Arial"/>
                <a:cs typeface="Arial"/>
              </a:rPr>
              <a:t>Å være elev i 1.klasse</a:t>
            </a:r>
          </a:p>
        </p:txBody>
      </p:sp>
      <p:sp>
        <p:nvSpPr>
          <p:cNvPr id="3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C43631C7-A3A2-0C7F-1931-BDC5F28692A0}"/>
              </a:ext>
            </a:extLst>
          </p:cNvPr>
          <p:cNvSpPr>
            <a:spLocks noGrp="1"/>
          </p:cNvSpPr>
          <p:nvPr>
            <p:ph idx="1"/>
          </p:nvPr>
        </p:nvSpPr>
        <p:spPr>
          <a:xfrm>
            <a:off x="630936" y="2660904"/>
            <a:ext cx="4818888" cy="3547872"/>
          </a:xfrm>
        </p:spPr>
        <p:txBody>
          <a:bodyPr vert="horz" lIns="91440" tIns="45720" rIns="91440" bIns="45720" rtlCol="0" anchor="t">
            <a:noAutofit/>
          </a:bodyPr>
          <a:lstStyle/>
          <a:p>
            <a:pPr>
              <a:buFont typeface="Arial"/>
              <a:buChar char="•"/>
            </a:pPr>
            <a:r>
              <a:rPr lang="nb-NO" sz="1400">
                <a:latin typeface="Arial"/>
                <a:cs typeface="Arial"/>
              </a:rPr>
              <a:t>Lek og læring skal føre til faglig, motorisk og sosial utvikling. </a:t>
            </a:r>
            <a:endParaRPr lang="en-US" sz="1400">
              <a:latin typeface="Arial"/>
              <a:cs typeface="Arial"/>
            </a:endParaRPr>
          </a:p>
          <a:p>
            <a:pPr>
              <a:buFont typeface="Arial"/>
              <a:buChar char="•"/>
            </a:pPr>
            <a:r>
              <a:rPr lang="nb-NO" sz="1400">
                <a:latin typeface="Arial"/>
                <a:cs typeface="Arial"/>
              </a:rPr>
              <a:t>Fag: norsk, matematikk, engelsk, musikk naturfag, samfunnsfag, kroppsøving, kunst og håndverk og KRLE.</a:t>
            </a:r>
            <a:endParaRPr lang="en-US" sz="1400">
              <a:latin typeface="Arial"/>
              <a:cs typeface="Arial"/>
            </a:endParaRPr>
          </a:p>
          <a:p>
            <a:pPr>
              <a:buFont typeface="Arial"/>
              <a:buChar char="•"/>
            </a:pPr>
            <a:r>
              <a:rPr lang="nb-NO" sz="1400">
                <a:latin typeface="Arial"/>
                <a:cs typeface="Arial"/>
              </a:rPr>
              <a:t>Faste rammer med klokkeslett og tider, skoledager og ferier. 190 obligatoriske skoledager (38 uker) utgjør et skoleår. </a:t>
            </a:r>
            <a:endParaRPr lang="en-US" sz="1400">
              <a:latin typeface="Arial"/>
              <a:cs typeface="Arial"/>
            </a:endParaRPr>
          </a:p>
          <a:p>
            <a:pPr>
              <a:buFont typeface="Arial"/>
              <a:buChar char="•"/>
            </a:pPr>
            <a:r>
              <a:rPr lang="nb-NO" sz="1400">
                <a:latin typeface="Arial"/>
                <a:cs typeface="Arial"/>
              </a:rPr>
              <a:t>Skoledagen starter 08.30 og slutter 13.45</a:t>
            </a:r>
            <a:endParaRPr lang="en-US" sz="1400">
              <a:latin typeface="Arial"/>
              <a:cs typeface="Arial"/>
            </a:endParaRPr>
          </a:p>
          <a:p>
            <a:pPr>
              <a:buFont typeface="Arial"/>
              <a:buChar char="•"/>
            </a:pPr>
            <a:r>
              <a:rPr lang="nb-NO" sz="1400">
                <a:latin typeface="Arial"/>
                <a:cs typeface="Arial"/>
              </a:rPr>
              <a:t>Barna er mer selvstendige enn i barnehagen. De møter læreren sin når skoledagen begynner.</a:t>
            </a:r>
            <a:endParaRPr lang="en-US" sz="1400">
              <a:latin typeface="Arial"/>
              <a:cs typeface="Arial"/>
            </a:endParaRPr>
          </a:p>
          <a:p>
            <a:pPr>
              <a:buFont typeface="Arial"/>
              <a:buChar char="•"/>
            </a:pPr>
            <a:r>
              <a:rPr lang="nb-NO" sz="1400">
                <a:latin typeface="Arial"/>
                <a:cs typeface="Arial"/>
              </a:rPr>
              <a:t>Det er færre voksne enn i barnehagen</a:t>
            </a:r>
            <a:endParaRPr lang="en-US" sz="1400">
              <a:latin typeface="Arial"/>
              <a:cs typeface="Arial"/>
            </a:endParaRPr>
          </a:p>
          <a:p>
            <a:pPr>
              <a:buFont typeface="Arial"/>
              <a:buChar char="•"/>
            </a:pPr>
            <a:r>
              <a:rPr lang="nb-NO" sz="1400">
                <a:latin typeface="Arial"/>
                <a:cs typeface="Arial"/>
              </a:rPr>
              <a:t>AKS har åpningstid fra 07.30-16.45</a:t>
            </a:r>
            <a:endParaRPr lang="en-US" sz="1400">
              <a:latin typeface="Arial"/>
              <a:cs typeface="Arial"/>
            </a:endParaRPr>
          </a:p>
          <a:p>
            <a:pPr>
              <a:buFont typeface="Arial"/>
              <a:buChar char="•"/>
            </a:pPr>
            <a:r>
              <a:rPr lang="nb-NO" sz="1400">
                <a:latin typeface="Arial"/>
                <a:cs typeface="Arial"/>
              </a:rPr>
              <a:t>Gratis kjernetid i AKS er 12 timer i uka</a:t>
            </a:r>
            <a:endParaRPr lang="nb-NO" sz="1400"/>
          </a:p>
        </p:txBody>
      </p:sp>
      <p:pic>
        <p:nvPicPr>
          <p:cNvPr id="5" name="Bilde 4" descr="Et bilde som inneholder tekst, klær, skjermbilde, sko&#10;&#10;Innhold generert av kunstig intelligens kan være feil.">
            <a:extLst>
              <a:ext uri="{FF2B5EF4-FFF2-40B4-BE49-F238E27FC236}">
                <a16:creationId xmlns:a16="http://schemas.microsoft.com/office/drawing/2014/main" id="{D80A7981-120C-6415-DD27-C55F4BF4A3E4}"/>
              </a:ext>
            </a:extLst>
          </p:cNvPr>
          <p:cNvPicPr>
            <a:picLocks noChangeAspect="1"/>
          </p:cNvPicPr>
          <p:nvPr/>
        </p:nvPicPr>
        <p:blipFill>
          <a:blip r:embed="rId2"/>
          <a:srcRect l="31362" t="40506" r="32219" b="2952"/>
          <a:stretch/>
        </p:blipFill>
        <p:spPr>
          <a:xfrm>
            <a:off x="6099048" y="1130083"/>
            <a:ext cx="5458968" cy="4597834"/>
          </a:xfrm>
          <a:prstGeom prst="rect">
            <a:avLst/>
          </a:prstGeom>
        </p:spPr>
      </p:pic>
    </p:spTree>
    <p:extLst>
      <p:ext uri="{BB962C8B-B14F-4D97-AF65-F5344CB8AC3E}">
        <p14:creationId xmlns:p14="http://schemas.microsoft.com/office/powerpoint/2010/main" val="1231188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E0502A-F339-6628-A4A9-588CB08818E8}"/>
              </a:ext>
            </a:extLst>
          </p:cNvPr>
          <p:cNvSpPr>
            <a:spLocks noGrp="1"/>
          </p:cNvSpPr>
          <p:nvPr>
            <p:ph type="title"/>
          </p:nvPr>
        </p:nvSpPr>
        <p:spPr>
          <a:xfrm>
            <a:off x="481013" y="3752849"/>
            <a:ext cx="3290887" cy="2452687"/>
          </a:xfrm>
        </p:spPr>
        <p:txBody>
          <a:bodyPr anchor="ctr">
            <a:normAutofit/>
          </a:bodyPr>
          <a:lstStyle/>
          <a:p>
            <a:pPr algn="ctr"/>
            <a:r>
              <a:rPr lang="nb-NO" sz="3600">
                <a:latin typeface="Arial"/>
                <a:cs typeface="Arial"/>
              </a:rPr>
              <a:t>1.klasse på Brynseng</a:t>
            </a:r>
            <a:endParaRPr lang="nb-NO"/>
          </a:p>
        </p:txBody>
      </p:sp>
      <p:pic>
        <p:nvPicPr>
          <p:cNvPr id="5" name="Bilde 4" descr="Et bilde som inneholder Menneskeansikt, klær, smil, person&#10;&#10;Innhold generert av kunstig intelligens kan være feil.">
            <a:extLst>
              <a:ext uri="{FF2B5EF4-FFF2-40B4-BE49-F238E27FC236}">
                <a16:creationId xmlns:a16="http://schemas.microsoft.com/office/drawing/2014/main" id="{B4A65A26-E705-FB84-BE19-FF91209AEBFA}"/>
              </a:ext>
            </a:extLst>
          </p:cNvPr>
          <p:cNvPicPr>
            <a:picLocks noChangeAspect="1"/>
          </p:cNvPicPr>
          <p:nvPr/>
        </p:nvPicPr>
        <p:blipFill>
          <a:blip r:embed="rId2"/>
          <a:srcRect t="29659" b="2044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Plassholder for innhold 2">
            <a:extLst>
              <a:ext uri="{FF2B5EF4-FFF2-40B4-BE49-F238E27FC236}">
                <a16:creationId xmlns:a16="http://schemas.microsoft.com/office/drawing/2014/main" id="{D550D2A1-B827-07A8-04DA-245A3DE0A992}"/>
              </a:ext>
            </a:extLst>
          </p:cNvPr>
          <p:cNvSpPr>
            <a:spLocks noGrp="1"/>
          </p:cNvSpPr>
          <p:nvPr>
            <p:ph idx="1"/>
          </p:nvPr>
        </p:nvSpPr>
        <p:spPr>
          <a:xfrm>
            <a:off x="3456763" y="3731974"/>
            <a:ext cx="8252632" cy="3000699"/>
          </a:xfrm>
        </p:spPr>
        <p:txBody>
          <a:bodyPr vert="horz" lIns="91440" tIns="45720" rIns="91440" bIns="45720" rtlCol="0" anchor="ctr">
            <a:normAutofit fontScale="92500" lnSpcReduction="10000"/>
          </a:bodyPr>
          <a:lstStyle/>
          <a:p>
            <a:r>
              <a:rPr lang="nb-NO" sz="1500">
                <a:latin typeface="Arial"/>
                <a:cs typeface="Arial"/>
              </a:rPr>
              <a:t>Det vil være to grupper/klasser på 1.trinn. </a:t>
            </a:r>
            <a:endParaRPr lang="en-US" sz="1500">
              <a:latin typeface="Arial"/>
              <a:cs typeface="Arial"/>
            </a:endParaRPr>
          </a:p>
          <a:p>
            <a:r>
              <a:rPr lang="nb-NO" sz="1500">
                <a:latin typeface="Arial"/>
                <a:cs typeface="Arial"/>
              </a:rPr>
              <a:t>Det vil være to kontaktlærere, en ressurslærer og assistent i hver gruppe.</a:t>
            </a:r>
            <a:endParaRPr lang="en-US" sz="1500">
              <a:latin typeface="Arial"/>
              <a:cs typeface="Arial"/>
            </a:endParaRPr>
          </a:p>
          <a:p>
            <a:r>
              <a:rPr lang="nb-NO" sz="1500">
                <a:latin typeface="Arial"/>
                <a:cs typeface="Arial"/>
              </a:rPr>
              <a:t>Elevene vil bli delt inn i to grupper ved skolestart, disse gruppene vil vi ha frem til høstferien. Klassene vil være blandet på tvers av barnehagene. </a:t>
            </a:r>
          </a:p>
          <a:p>
            <a:r>
              <a:rPr lang="nb-NO" sz="1500">
                <a:latin typeface="Arial"/>
                <a:cs typeface="Arial"/>
              </a:rPr>
              <a:t>Klassesammensetningen er gjort ut fra informasjon fra barnehagene, observasjoner på besøksdager og førskoledager, antall jenter-gutter.</a:t>
            </a:r>
          </a:p>
          <a:p>
            <a:r>
              <a:rPr lang="nb-NO" sz="1500">
                <a:latin typeface="Arial"/>
                <a:cs typeface="Arial"/>
              </a:rPr>
              <a:t>Vi gjør så godt vi kan, og har god erfaring med klassesammensetningene</a:t>
            </a:r>
            <a:r>
              <a:rPr lang="nb-NO" sz="1500">
                <a:latin typeface="Arial"/>
                <a:cs typeface="Arial"/>
                <a:sym typeface="Wingdings" pitchFamily="2" charset="2"/>
              </a:rPr>
              <a:t></a:t>
            </a:r>
            <a:endParaRPr lang="nb-NO" sz="1500">
              <a:latin typeface="Arial"/>
              <a:cs typeface="Arial"/>
            </a:endParaRPr>
          </a:p>
          <a:p>
            <a:r>
              <a:rPr lang="en-US" sz="1500">
                <a:latin typeface="Arial"/>
                <a:cs typeface="Arial"/>
              </a:rPr>
              <a:t>Vi sender </a:t>
            </a:r>
            <a:r>
              <a:rPr lang="en-US" sz="1500" err="1">
                <a:latin typeface="Arial"/>
                <a:cs typeface="Arial"/>
              </a:rPr>
              <a:t>ut</a:t>
            </a:r>
            <a:r>
              <a:rPr lang="en-US" sz="1500">
                <a:latin typeface="Arial"/>
                <a:cs typeface="Arial"/>
              </a:rPr>
              <a:t> </a:t>
            </a:r>
            <a:r>
              <a:rPr lang="en-US" sz="1500" err="1">
                <a:latin typeface="Arial"/>
                <a:cs typeface="Arial"/>
              </a:rPr>
              <a:t>gruppene</a:t>
            </a:r>
            <a:r>
              <a:rPr lang="en-US" sz="1500">
                <a:latin typeface="Arial"/>
                <a:cs typeface="Arial"/>
              </a:rPr>
              <a:t>/</a:t>
            </a:r>
            <a:r>
              <a:rPr lang="en-US" sz="1500" err="1">
                <a:latin typeface="Arial"/>
                <a:cs typeface="Arial"/>
              </a:rPr>
              <a:t>klassene</a:t>
            </a:r>
            <a:r>
              <a:rPr lang="en-US" sz="1500">
                <a:latin typeface="Arial"/>
                <a:cs typeface="Arial"/>
              </a:rPr>
              <a:t> </a:t>
            </a:r>
            <a:r>
              <a:rPr lang="en-US" sz="1500" err="1">
                <a:latin typeface="Arial"/>
                <a:cs typeface="Arial"/>
              </a:rPr>
              <a:t>før</a:t>
            </a:r>
            <a:r>
              <a:rPr lang="en-US" sz="1500">
                <a:latin typeface="Arial"/>
                <a:cs typeface="Arial"/>
              </a:rPr>
              <a:t> </a:t>
            </a:r>
            <a:r>
              <a:rPr lang="en-US" sz="1500" err="1">
                <a:latin typeface="Arial"/>
                <a:cs typeface="Arial"/>
              </a:rPr>
              <a:t>sommerferien</a:t>
            </a:r>
            <a:r>
              <a:rPr lang="en-US" sz="1500">
                <a:latin typeface="Arial"/>
                <a:cs typeface="Arial"/>
              </a:rPr>
              <a:t>.</a:t>
            </a:r>
          </a:p>
          <a:p>
            <a:r>
              <a:rPr lang="nb-NO" sz="1500">
                <a:latin typeface="Arial"/>
                <a:cs typeface="Arial"/>
              </a:rPr>
              <a:t>Legger vekt på varierte dager med mye lek og fysisk aktivitet. </a:t>
            </a:r>
            <a:endParaRPr lang="en-US" sz="1500">
              <a:latin typeface="Arial"/>
              <a:cs typeface="Arial"/>
            </a:endParaRPr>
          </a:p>
          <a:p>
            <a:r>
              <a:rPr lang="nb-NO" sz="1500">
                <a:latin typeface="Arial"/>
                <a:cs typeface="Arial"/>
              </a:rPr>
              <a:t>Arbeider systematisk med lesing og regning.</a:t>
            </a:r>
            <a:endParaRPr lang="en-US" sz="1500">
              <a:latin typeface="Arial"/>
              <a:cs typeface="Arial"/>
            </a:endParaRPr>
          </a:p>
          <a:p>
            <a:r>
              <a:rPr lang="nb-NO" sz="1500">
                <a:latin typeface="Arial"/>
                <a:cs typeface="Arial"/>
              </a:rPr>
              <a:t>Grunnleggende ferdigheter: Lese, skrive, regne, uttrykke seg muntlig og digitale ferdigheter. </a:t>
            </a:r>
            <a:endParaRPr lang="nb-NO" sz="1500"/>
          </a:p>
        </p:txBody>
      </p:sp>
    </p:spTree>
    <p:extLst>
      <p:ext uri="{BB962C8B-B14F-4D97-AF65-F5344CB8AC3E}">
        <p14:creationId xmlns:p14="http://schemas.microsoft.com/office/powerpoint/2010/main" val="4252276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0CC7502-EA98-5A85-98F5-9D7A0903A59E}"/>
              </a:ext>
            </a:extLst>
          </p:cNvPr>
          <p:cNvSpPr>
            <a:spLocks noGrp="1"/>
          </p:cNvSpPr>
          <p:nvPr>
            <p:ph type="title"/>
          </p:nvPr>
        </p:nvSpPr>
        <p:spPr>
          <a:xfrm>
            <a:off x="838198" y="547815"/>
            <a:ext cx="5167185" cy="1680519"/>
          </a:xfrm>
        </p:spPr>
        <p:txBody>
          <a:bodyPr vert="horz" lIns="91440" tIns="45720" rIns="91440" bIns="45720" rtlCol="0" anchor="ctr">
            <a:normAutofit/>
          </a:bodyPr>
          <a:lstStyle/>
          <a:p>
            <a:r>
              <a:rPr lang="en-US" sz="4000" err="1">
                <a:latin typeface="Arial"/>
                <a:cs typeface="Arial"/>
              </a:rPr>
              <a:t>Dagsplan</a:t>
            </a:r>
            <a:r>
              <a:rPr lang="en-US" sz="4000">
                <a:latin typeface="Arial"/>
                <a:cs typeface="Arial"/>
              </a:rPr>
              <a:t> </a:t>
            </a:r>
            <a:r>
              <a:rPr lang="en-US" sz="4000" err="1">
                <a:latin typeface="Arial"/>
                <a:cs typeface="Arial"/>
              </a:rPr>
              <a:t>i</a:t>
            </a:r>
            <a:r>
              <a:rPr lang="en-US" sz="4000">
                <a:latin typeface="Arial"/>
                <a:cs typeface="Arial"/>
              </a:rPr>
              <a:t> 1.klasse</a:t>
            </a:r>
          </a:p>
        </p:txBody>
      </p:sp>
      <p:sp>
        <p:nvSpPr>
          <p:cNvPr id="8" name="TekstSylinder 7">
            <a:extLst>
              <a:ext uri="{FF2B5EF4-FFF2-40B4-BE49-F238E27FC236}">
                <a16:creationId xmlns:a16="http://schemas.microsoft.com/office/drawing/2014/main" id="{33CE67BE-82BC-6514-4F41-F3E512A18B38}"/>
              </a:ext>
            </a:extLst>
          </p:cNvPr>
          <p:cNvSpPr txBox="1"/>
          <p:nvPr/>
        </p:nvSpPr>
        <p:spPr>
          <a:xfrm>
            <a:off x="6687660" y="4963240"/>
            <a:ext cx="5178960" cy="168051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b="1" err="1">
                <a:latin typeface="Arial"/>
                <a:cs typeface="Arial"/>
              </a:rPr>
              <a:t>Deltidsplass</a:t>
            </a:r>
            <a:r>
              <a:rPr lang="en-US" sz="2000" b="1">
                <a:latin typeface="Arial"/>
                <a:cs typeface="Arial"/>
              </a:rPr>
              <a:t> AKS: </a:t>
            </a:r>
          </a:p>
          <a:p>
            <a:pPr marL="285750" indent="-228600">
              <a:lnSpc>
                <a:spcPct val="90000"/>
              </a:lnSpc>
              <a:spcAft>
                <a:spcPts val="600"/>
              </a:spcAft>
              <a:buFont typeface="Arial" panose="020B0604020202020204" pitchFamily="34" charset="0"/>
              <a:buChar char="•"/>
            </a:pPr>
            <a:r>
              <a:rPr lang="en-US" sz="2000" err="1">
                <a:latin typeface="Arial"/>
                <a:cs typeface="Arial"/>
              </a:rPr>
              <a:t>Inntil</a:t>
            </a:r>
            <a:r>
              <a:rPr lang="en-US" sz="2000">
                <a:latin typeface="Arial"/>
                <a:cs typeface="Arial"/>
              </a:rPr>
              <a:t> 12 timer </a:t>
            </a:r>
            <a:r>
              <a:rPr lang="en-US" sz="2000" err="1">
                <a:latin typeface="Arial"/>
                <a:cs typeface="Arial"/>
              </a:rPr>
              <a:t>i</a:t>
            </a:r>
            <a:r>
              <a:rPr lang="en-US" sz="2000">
                <a:latin typeface="Arial"/>
                <a:cs typeface="Arial"/>
              </a:rPr>
              <a:t> </a:t>
            </a:r>
            <a:r>
              <a:rPr lang="en-US" sz="2000" err="1">
                <a:latin typeface="Arial"/>
                <a:cs typeface="Arial"/>
              </a:rPr>
              <a:t>uka</a:t>
            </a:r>
            <a:r>
              <a:rPr lang="en-US" sz="2000">
                <a:latin typeface="Arial"/>
                <a:cs typeface="Arial"/>
              </a:rPr>
              <a:t> </a:t>
            </a:r>
            <a:r>
              <a:rPr lang="en-US" sz="2000" err="1">
                <a:latin typeface="Arial"/>
                <a:cs typeface="Arial"/>
              </a:rPr>
              <a:t>fordeles</a:t>
            </a:r>
            <a:r>
              <a:rPr lang="en-US" sz="2000">
                <a:latin typeface="Arial"/>
                <a:cs typeface="Arial"/>
              </a:rPr>
              <a:t> </a:t>
            </a:r>
            <a:r>
              <a:rPr lang="en-US" sz="2000" err="1">
                <a:latin typeface="Arial"/>
                <a:cs typeface="Arial"/>
              </a:rPr>
              <a:t>jevnt</a:t>
            </a:r>
            <a:r>
              <a:rPr lang="en-US" sz="2000">
                <a:latin typeface="Arial"/>
                <a:cs typeface="Arial"/>
              </a:rPr>
              <a:t> </a:t>
            </a:r>
            <a:r>
              <a:rPr lang="en-US" sz="2000" err="1">
                <a:latin typeface="Arial"/>
                <a:cs typeface="Arial"/>
              </a:rPr>
              <a:t>etter</a:t>
            </a:r>
            <a:r>
              <a:rPr lang="en-US" sz="2000">
                <a:latin typeface="Arial"/>
                <a:cs typeface="Arial"/>
              </a:rPr>
              <a:t> </a:t>
            </a:r>
            <a:r>
              <a:rPr lang="en-US" sz="2000" err="1">
                <a:latin typeface="Arial"/>
                <a:cs typeface="Arial"/>
              </a:rPr>
              <a:t>skoletid</a:t>
            </a:r>
            <a:endParaRPr lang="en-US" sz="2000">
              <a:latin typeface="Arial"/>
              <a:cs typeface="Arial"/>
            </a:endParaRPr>
          </a:p>
          <a:p>
            <a:pPr marL="285750" indent="-228600">
              <a:lnSpc>
                <a:spcPct val="90000"/>
              </a:lnSpc>
              <a:spcAft>
                <a:spcPts val="600"/>
              </a:spcAft>
              <a:buFont typeface="Arial" panose="020B0604020202020204" pitchFamily="34" charset="0"/>
              <a:buChar char="•"/>
            </a:pPr>
            <a:r>
              <a:rPr lang="en-US" sz="2000">
                <a:latin typeface="Arial"/>
                <a:cs typeface="Arial"/>
              </a:rPr>
              <a:t>I </a:t>
            </a:r>
            <a:r>
              <a:rPr lang="en-US" sz="2000" err="1">
                <a:latin typeface="Arial"/>
                <a:cs typeface="Arial"/>
              </a:rPr>
              <a:t>ferier</a:t>
            </a:r>
            <a:r>
              <a:rPr lang="en-US" sz="2000">
                <a:latin typeface="Arial"/>
                <a:cs typeface="Arial"/>
              </a:rPr>
              <a:t> </a:t>
            </a:r>
            <a:r>
              <a:rPr lang="en-US" sz="2000" err="1">
                <a:latin typeface="Arial"/>
                <a:cs typeface="Arial"/>
              </a:rPr>
              <a:t>kan</a:t>
            </a:r>
            <a:r>
              <a:rPr lang="en-US" sz="2000">
                <a:latin typeface="Arial"/>
                <a:cs typeface="Arial"/>
              </a:rPr>
              <a:t> </a:t>
            </a:r>
            <a:r>
              <a:rPr lang="en-US" sz="2000" err="1">
                <a:latin typeface="Arial"/>
                <a:cs typeface="Arial"/>
              </a:rPr>
              <a:t>barna</a:t>
            </a:r>
            <a:r>
              <a:rPr lang="en-US" sz="2000">
                <a:latin typeface="Arial"/>
                <a:cs typeface="Arial"/>
              </a:rPr>
              <a:t> </a:t>
            </a:r>
            <a:r>
              <a:rPr lang="en-US" sz="2000" err="1">
                <a:latin typeface="Arial"/>
                <a:cs typeface="Arial"/>
              </a:rPr>
              <a:t>være</a:t>
            </a:r>
            <a:r>
              <a:rPr lang="en-US" sz="2000">
                <a:latin typeface="Arial"/>
                <a:cs typeface="Arial"/>
              </a:rPr>
              <a:t> </a:t>
            </a:r>
            <a:r>
              <a:rPr lang="en-US" sz="2000" err="1">
                <a:latin typeface="Arial"/>
                <a:cs typeface="Arial"/>
              </a:rPr>
              <a:t>på</a:t>
            </a:r>
            <a:r>
              <a:rPr lang="en-US" sz="2000">
                <a:latin typeface="Arial"/>
                <a:cs typeface="Arial"/>
              </a:rPr>
              <a:t> AKS </a:t>
            </a:r>
            <a:r>
              <a:rPr lang="en-US" sz="2000" err="1">
                <a:latin typeface="Arial"/>
                <a:cs typeface="Arial"/>
              </a:rPr>
              <a:t>mandager</a:t>
            </a:r>
            <a:r>
              <a:rPr lang="en-US" sz="2000">
                <a:latin typeface="Arial"/>
                <a:cs typeface="Arial"/>
              </a:rPr>
              <a:t> </a:t>
            </a:r>
            <a:r>
              <a:rPr lang="en-US" sz="2000" err="1">
                <a:latin typeface="Arial"/>
                <a:cs typeface="Arial"/>
              </a:rPr>
              <a:t>og</a:t>
            </a:r>
            <a:r>
              <a:rPr lang="en-US" sz="2000">
                <a:latin typeface="Arial"/>
                <a:cs typeface="Arial"/>
              </a:rPr>
              <a:t> </a:t>
            </a:r>
            <a:r>
              <a:rPr lang="en-US" sz="2000" err="1">
                <a:latin typeface="Arial"/>
                <a:cs typeface="Arial"/>
              </a:rPr>
              <a:t>onsdager</a:t>
            </a:r>
            <a:endParaRPr lang="en-US" sz="2000">
              <a:latin typeface="Arial"/>
              <a:cs typeface="Arial"/>
            </a:endParaRPr>
          </a:p>
        </p:txBody>
      </p:sp>
      <p:pic>
        <p:nvPicPr>
          <p:cNvPr id="9" name="Bilde 8" descr="Arbeidsplan 2020-2021">
            <a:extLst>
              <a:ext uri="{FF2B5EF4-FFF2-40B4-BE49-F238E27FC236}">
                <a16:creationId xmlns:a16="http://schemas.microsoft.com/office/drawing/2014/main" id="{DDB540A0-111A-E767-C5DC-85D53E7B3895}"/>
              </a:ext>
            </a:extLst>
          </p:cNvPr>
          <p:cNvPicPr>
            <a:picLocks noChangeAspect="1"/>
          </p:cNvPicPr>
          <p:nvPr/>
        </p:nvPicPr>
        <p:blipFill>
          <a:blip r:embed="rId2"/>
          <a:stretch>
            <a:fillRect/>
          </a:stretch>
        </p:blipFill>
        <p:spPr>
          <a:xfrm>
            <a:off x="912440" y="2421924"/>
            <a:ext cx="5018700" cy="3711146"/>
          </a:xfrm>
          <a:prstGeom prst="rect">
            <a:avLst/>
          </a:prstGeom>
        </p:spPr>
      </p:pic>
      <p:graphicFrame>
        <p:nvGraphicFramePr>
          <p:cNvPr id="7" name="Plassholder for innhold 6">
            <a:extLst>
              <a:ext uri="{FF2B5EF4-FFF2-40B4-BE49-F238E27FC236}">
                <a16:creationId xmlns:a16="http://schemas.microsoft.com/office/drawing/2014/main" id="{3404F9B4-2E55-62C6-42F2-D3654D262528}"/>
              </a:ext>
            </a:extLst>
          </p:cNvPr>
          <p:cNvGraphicFramePr>
            <a:graphicFrameLocks noGrp="1"/>
          </p:cNvGraphicFramePr>
          <p:nvPr>
            <p:ph idx="1"/>
            <p:extLst>
              <p:ext uri="{D42A27DB-BD31-4B8C-83A1-F6EECF244321}">
                <p14:modId xmlns:p14="http://schemas.microsoft.com/office/powerpoint/2010/main" val="1202898516"/>
              </p:ext>
            </p:extLst>
          </p:nvPr>
        </p:nvGraphicFramePr>
        <p:xfrm>
          <a:off x="6853596" y="668280"/>
          <a:ext cx="4858863" cy="3711150"/>
        </p:xfrm>
        <a:graphic>
          <a:graphicData uri="http://schemas.openxmlformats.org/drawingml/2006/table">
            <a:tbl>
              <a:tblPr firstRow="1" bandRow="1">
                <a:tableStyleId>{8799B23B-EC83-4686-B30A-512413B5E67A}</a:tableStyleId>
              </a:tblPr>
              <a:tblGrid>
                <a:gridCol w="1447024">
                  <a:extLst>
                    <a:ext uri="{9D8B030D-6E8A-4147-A177-3AD203B41FA5}">
                      <a16:colId xmlns:a16="http://schemas.microsoft.com/office/drawing/2014/main" val="1739337852"/>
                    </a:ext>
                  </a:extLst>
                </a:gridCol>
                <a:gridCol w="3411839">
                  <a:extLst>
                    <a:ext uri="{9D8B030D-6E8A-4147-A177-3AD203B41FA5}">
                      <a16:colId xmlns:a16="http://schemas.microsoft.com/office/drawing/2014/main" val="1432071251"/>
                    </a:ext>
                  </a:extLst>
                </a:gridCol>
              </a:tblGrid>
              <a:tr h="335989">
                <a:tc>
                  <a:txBody>
                    <a:bodyPr/>
                    <a:lstStyle/>
                    <a:p>
                      <a:r>
                        <a:rPr lang="nb-NO" sz="1500">
                          <a:latin typeface="Arial"/>
                        </a:rPr>
                        <a:t>Tid </a:t>
                      </a:r>
                    </a:p>
                  </a:txBody>
                  <a:tcPr marL="76361" marR="76361" marT="38181" marB="38181"/>
                </a:tc>
                <a:tc>
                  <a:txBody>
                    <a:bodyPr/>
                    <a:lstStyle/>
                    <a:p>
                      <a:r>
                        <a:rPr lang="nb-NO" sz="1500">
                          <a:latin typeface="Arial"/>
                        </a:rPr>
                        <a:t>Mandag</a:t>
                      </a:r>
                    </a:p>
                  </a:txBody>
                  <a:tcPr marL="76361" marR="76361" marT="38181" marB="38181"/>
                </a:tc>
                <a:extLst>
                  <a:ext uri="{0D108BD9-81ED-4DB2-BD59-A6C34878D82A}">
                    <a16:rowId xmlns:a16="http://schemas.microsoft.com/office/drawing/2014/main" val="1664970974"/>
                  </a:ext>
                </a:extLst>
              </a:tr>
              <a:tr h="335989">
                <a:tc>
                  <a:txBody>
                    <a:bodyPr/>
                    <a:lstStyle/>
                    <a:p>
                      <a:r>
                        <a:rPr lang="nb-NO" sz="1500">
                          <a:latin typeface="Arial"/>
                        </a:rPr>
                        <a:t>O7.30-08.30 </a:t>
                      </a:r>
                    </a:p>
                  </a:txBody>
                  <a:tcPr marL="76361" marR="76361" marT="38181" marB="38181"/>
                </a:tc>
                <a:tc>
                  <a:txBody>
                    <a:bodyPr/>
                    <a:lstStyle/>
                    <a:p>
                      <a:r>
                        <a:rPr lang="nb-NO" sz="1500" err="1">
                          <a:latin typeface="Arial"/>
                        </a:rPr>
                        <a:t>MorgenAKS</a:t>
                      </a:r>
                      <a:r>
                        <a:rPr lang="nb-NO" sz="1500">
                          <a:latin typeface="Arial"/>
                        </a:rPr>
                        <a:t> på </a:t>
                      </a:r>
                      <a:r>
                        <a:rPr lang="nb-NO" sz="1500" err="1">
                          <a:latin typeface="Arial"/>
                        </a:rPr>
                        <a:t>basen+ute</a:t>
                      </a:r>
                      <a:r>
                        <a:rPr lang="nb-NO" sz="1500">
                          <a:latin typeface="Arial"/>
                        </a:rPr>
                        <a:t> fra 8.15</a:t>
                      </a:r>
                    </a:p>
                  </a:txBody>
                  <a:tcPr marL="76361" marR="76361" marT="38181" marB="38181"/>
                </a:tc>
                <a:extLst>
                  <a:ext uri="{0D108BD9-81ED-4DB2-BD59-A6C34878D82A}">
                    <a16:rowId xmlns:a16="http://schemas.microsoft.com/office/drawing/2014/main" val="2696507676"/>
                  </a:ext>
                </a:extLst>
              </a:tr>
              <a:tr h="794155">
                <a:tc>
                  <a:txBody>
                    <a:bodyPr/>
                    <a:lstStyle/>
                    <a:p>
                      <a:r>
                        <a:rPr lang="nb-NO" sz="1500">
                          <a:latin typeface="Arial"/>
                        </a:rPr>
                        <a:t>08.30-10.30</a:t>
                      </a:r>
                    </a:p>
                  </a:txBody>
                  <a:tcPr marL="76361" marR="76361" marT="38181" marB="38181"/>
                </a:tc>
                <a:tc>
                  <a:txBody>
                    <a:bodyPr/>
                    <a:lstStyle/>
                    <a:p>
                      <a:r>
                        <a:rPr lang="nb-NO" sz="1500">
                          <a:latin typeface="Arial"/>
                        </a:rPr>
                        <a:t>Morgensamling</a:t>
                      </a:r>
                    </a:p>
                    <a:p>
                      <a:pPr lvl="0">
                        <a:buNone/>
                      </a:pPr>
                      <a:r>
                        <a:rPr lang="nb-NO" sz="1500">
                          <a:latin typeface="Arial"/>
                        </a:rPr>
                        <a:t>Gjennomgang av dagsplan</a:t>
                      </a:r>
                    </a:p>
                    <a:p>
                      <a:pPr lvl="0">
                        <a:buNone/>
                      </a:pPr>
                      <a:r>
                        <a:rPr lang="nb-NO" sz="1500">
                          <a:latin typeface="Arial"/>
                        </a:rPr>
                        <a:t>Stasjoner i norsk/matematikk</a:t>
                      </a:r>
                    </a:p>
                  </a:txBody>
                  <a:tcPr marL="76361" marR="76361" marT="38181" marB="38181"/>
                </a:tc>
                <a:extLst>
                  <a:ext uri="{0D108BD9-81ED-4DB2-BD59-A6C34878D82A}">
                    <a16:rowId xmlns:a16="http://schemas.microsoft.com/office/drawing/2014/main" val="3072036032"/>
                  </a:ext>
                </a:extLst>
              </a:tr>
              <a:tr h="335989">
                <a:tc>
                  <a:txBody>
                    <a:bodyPr/>
                    <a:lstStyle/>
                    <a:p>
                      <a:r>
                        <a:rPr lang="nb-NO" sz="1500">
                          <a:latin typeface="Arial"/>
                        </a:rPr>
                        <a:t>10.30-11.00 </a:t>
                      </a:r>
                    </a:p>
                  </a:txBody>
                  <a:tcPr marL="76361" marR="76361" marT="38181" marB="38181"/>
                </a:tc>
                <a:tc>
                  <a:txBody>
                    <a:bodyPr/>
                    <a:lstStyle/>
                    <a:p>
                      <a:r>
                        <a:rPr lang="nb-NO" sz="1500">
                          <a:latin typeface="Arial"/>
                        </a:rPr>
                        <a:t>Spising </a:t>
                      </a:r>
                    </a:p>
                  </a:txBody>
                  <a:tcPr marL="76361" marR="76361" marT="38181" marB="38181"/>
                </a:tc>
                <a:extLst>
                  <a:ext uri="{0D108BD9-81ED-4DB2-BD59-A6C34878D82A}">
                    <a16:rowId xmlns:a16="http://schemas.microsoft.com/office/drawing/2014/main" val="1489355372"/>
                  </a:ext>
                </a:extLst>
              </a:tr>
              <a:tr h="335989">
                <a:tc>
                  <a:txBody>
                    <a:bodyPr/>
                    <a:lstStyle/>
                    <a:p>
                      <a:r>
                        <a:rPr lang="nb-NO" sz="1500">
                          <a:latin typeface="Arial"/>
                        </a:rPr>
                        <a:t>11.00-11.30</a:t>
                      </a:r>
                    </a:p>
                  </a:txBody>
                  <a:tcPr marL="76361" marR="76361" marT="38181" marB="38181"/>
                </a:tc>
                <a:tc>
                  <a:txBody>
                    <a:bodyPr/>
                    <a:lstStyle/>
                    <a:p>
                      <a:r>
                        <a:rPr lang="nb-NO" sz="1500">
                          <a:latin typeface="Arial"/>
                        </a:rPr>
                        <a:t>Storefri </a:t>
                      </a:r>
                    </a:p>
                  </a:txBody>
                  <a:tcPr marL="76361" marR="76361" marT="38181" marB="38181"/>
                </a:tc>
                <a:extLst>
                  <a:ext uri="{0D108BD9-81ED-4DB2-BD59-A6C34878D82A}">
                    <a16:rowId xmlns:a16="http://schemas.microsoft.com/office/drawing/2014/main" val="3356405995"/>
                  </a:ext>
                </a:extLst>
              </a:tr>
              <a:tr h="335989">
                <a:tc>
                  <a:txBody>
                    <a:bodyPr/>
                    <a:lstStyle/>
                    <a:p>
                      <a:r>
                        <a:rPr lang="nb-NO" sz="1500">
                          <a:latin typeface="Arial"/>
                        </a:rPr>
                        <a:t>11.30-12.30</a:t>
                      </a:r>
                    </a:p>
                  </a:txBody>
                  <a:tcPr marL="76361" marR="76361" marT="38181" marB="38181"/>
                </a:tc>
                <a:tc>
                  <a:txBody>
                    <a:bodyPr/>
                    <a:lstStyle/>
                    <a:p>
                      <a:r>
                        <a:rPr lang="nb-NO" sz="1500">
                          <a:latin typeface="Arial"/>
                        </a:rPr>
                        <a:t>Tema </a:t>
                      </a:r>
                    </a:p>
                  </a:txBody>
                  <a:tcPr marL="76361" marR="76361" marT="38181" marB="38181"/>
                </a:tc>
                <a:extLst>
                  <a:ext uri="{0D108BD9-81ED-4DB2-BD59-A6C34878D82A}">
                    <a16:rowId xmlns:a16="http://schemas.microsoft.com/office/drawing/2014/main" val="38833815"/>
                  </a:ext>
                </a:extLst>
              </a:tr>
              <a:tr h="335989">
                <a:tc>
                  <a:txBody>
                    <a:bodyPr/>
                    <a:lstStyle/>
                    <a:p>
                      <a:pPr lvl="0">
                        <a:buNone/>
                      </a:pPr>
                      <a:r>
                        <a:rPr lang="nb-NO" sz="1500">
                          <a:latin typeface="Arial"/>
                        </a:rPr>
                        <a:t>12.30-12.45</a:t>
                      </a:r>
                    </a:p>
                  </a:txBody>
                  <a:tcPr marL="76361" marR="76361" marT="38181" marB="38181"/>
                </a:tc>
                <a:tc>
                  <a:txBody>
                    <a:bodyPr/>
                    <a:lstStyle/>
                    <a:p>
                      <a:pPr lvl="0">
                        <a:buNone/>
                      </a:pPr>
                      <a:r>
                        <a:rPr lang="nb-NO" sz="1500" err="1">
                          <a:latin typeface="Arial"/>
                        </a:rPr>
                        <a:t>Lillefri</a:t>
                      </a:r>
                    </a:p>
                  </a:txBody>
                  <a:tcPr marL="76361" marR="76361" marT="38181" marB="38181"/>
                </a:tc>
                <a:extLst>
                  <a:ext uri="{0D108BD9-81ED-4DB2-BD59-A6C34878D82A}">
                    <a16:rowId xmlns:a16="http://schemas.microsoft.com/office/drawing/2014/main" val="584472156"/>
                  </a:ext>
                </a:extLst>
              </a:tr>
              <a:tr h="335989">
                <a:tc>
                  <a:txBody>
                    <a:bodyPr/>
                    <a:lstStyle/>
                    <a:p>
                      <a:pPr lvl="0">
                        <a:buNone/>
                      </a:pPr>
                      <a:r>
                        <a:rPr lang="nb-NO" sz="1500">
                          <a:latin typeface="Arial"/>
                        </a:rPr>
                        <a:t>12.45-13.45</a:t>
                      </a:r>
                    </a:p>
                  </a:txBody>
                  <a:tcPr marL="76361" marR="76361" marT="38181" marB="38181"/>
                </a:tc>
                <a:tc>
                  <a:txBody>
                    <a:bodyPr/>
                    <a:lstStyle/>
                    <a:p>
                      <a:pPr lvl="0">
                        <a:buNone/>
                      </a:pPr>
                      <a:r>
                        <a:rPr lang="nb-NO" sz="1500">
                          <a:latin typeface="Arial"/>
                        </a:rPr>
                        <a:t>Tema</a:t>
                      </a:r>
                    </a:p>
                  </a:txBody>
                  <a:tcPr marL="76361" marR="76361" marT="38181" marB="38181"/>
                </a:tc>
                <a:extLst>
                  <a:ext uri="{0D108BD9-81ED-4DB2-BD59-A6C34878D82A}">
                    <a16:rowId xmlns:a16="http://schemas.microsoft.com/office/drawing/2014/main" val="3570773689"/>
                  </a:ext>
                </a:extLst>
              </a:tr>
              <a:tr h="565072">
                <a:tc>
                  <a:txBody>
                    <a:bodyPr/>
                    <a:lstStyle/>
                    <a:p>
                      <a:pPr lvl="0">
                        <a:buNone/>
                      </a:pPr>
                      <a:r>
                        <a:rPr lang="nb-NO" sz="1500">
                          <a:latin typeface="Arial"/>
                        </a:rPr>
                        <a:t>13.45-16.45</a:t>
                      </a:r>
                    </a:p>
                  </a:txBody>
                  <a:tcPr marL="76361" marR="76361" marT="38181" marB="38181"/>
                </a:tc>
                <a:tc>
                  <a:txBody>
                    <a:bodyPr/>
                    <a:lstStyle/>
                    <a:p>
                      <a:pPr lvl="0">
                        <a:buNone/>
                      </a:pPr>
                      <a:r>
                        <a:rPr lang="nb-NO" sz="1500">
                          <a:latin typeface="Arial"/>
                        </a:rPr>
                        <a:t>AKS</a:t>
                      </a:r>
                    </a:p>
                    <a:p>
                      <a:pPr lvl="0">
                        <a:buNone/>
                      </a:pPr>
                      <a:r>
                        <a:rPr lang="nb-NO" sz="1500">
                          <a:latin typeface="Arial"/>
                        </a:rPr>
                        <a:t>Måltid, lek og ulike aktiviteter</a:t>
                      </a:r>
                    </a:p>
                  </a:txBody>
                  <a:tcPr marL="76361" marR="76361" marT="38181" marB="38181"/>
                </a:tc>
                <a:extLst>
                  <a:ext uri="{0D108BD9-81ED-4DB2-BD59-A6C34878D82A}">
                    <a16:rowId xmlns:a16="http://schemas.microsoft.com/office/drawing/2014/main" val="1113929926"/>
                  </a:ext>
                </a:extLst>
              </a:tr>
            </a:tbl>
          </a:graphicData>
        </a:graphic>
      </p:graphicFrame>
    </p:spTree>
    <p:extLst>
      <p:ext uri="{BB962C8B-B14F-4D97-AF65-F5344CB8AC3E}">
        <p14:creationId xmlns:p14="http://schemas.microsoft.com/office/powerpoint/2010/main" val="372994097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5a66368-d49e-4bf5-af9a-6ccbf48e6655}" enabled="0" method="" siteId="{a5a66368-d49e-4bf5-af9a-6ccbf48e6655}" removed="1"/>
</clbl:labelList>
</file>

<file path=docProps/app.xml><?xml version="1.0" encoding="utf-8"?>
<Properties xmlns="http://schemas.openxmlformats.org/officeDocument/2006/extended-properties" xmlns:vt="http://schemas.openxmlformats.org/officeDocument/2006/docPropsVTypes">
  <TotalTime>0</TotalTime>
  <Words>1516</Words>
  <Application>Microsoft Office PowerPoint</Application>
  <PresentationFormat>Widescreen</PresentationFormat>
  <Paragraphs>249</Paragraphs>
  <Slides>31</Slides>
  <Notes>10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31</vt:i4>
      </vt:variant>
    </vt:vector>
  </HeadingPairs>
  <TitlesOfParts>
    <vt:vector size="36" baseType="lpstr">
      <vt:lpstr>Aptos</vt:lpstr>
      <vt:lpstr>Aptos Display</vt:lpstr>
      <vt:lpstr>Arial</vt:lpstr>
      <vt:lpstr>Calibri</vt:lpstr>
      <vt:lpstr>Office-tema</vt:lpstr>
      <vt:lpstr>SNART SKOLESTART</vt:lpstr>
      <vt:lpstr>Hvem er vi på Brynseng?</vt:lpstr>
      <vt:lpstr>Velkommen til Brynseng skole og AKS</vt:lpstr>
      <vt:lpstr>Vi sikter høyt og vinner hjerter</vt:lpstr>
      <vt:lpstr>Forutsigbarhet og trygge rammer</vt:lpstr>
      <vt:lpstr>§ 12-4 Plikt til å sikre et trygt og godt psykososialt skolemiljø </vt:lpstr>
      <vt:lpstr>Å være elev i 1.klasse</vt:lpstr>
      <vt:lpstr>1.klasse på Brynseng</vt:lpstr>
      <vt:lpstr>Dagsplan i 1.klasse</vt:lpstr>
      <vt:lpstr>Samarbeid skole-hjem</vt:lpstr>
      <vt:lpstr>Involver deg i barnas skolehverdag!</vt:lpstr>
      <vt:lpstr>Samarbeid mellom foresatte, skaper vennskap for barna</vt:lpstr>
      <vt:lpstr>Dette kan dere øve på:</vt:lpstr>
      <vt:lpstr>Skoleåret og skoledager</vt:lpstr>
      <vt:lpstr>Skolemelding</vt:lpstr>
      <vt:lpstr>PowerPoint-presentasjon</vt:lpstr>
      <vt:lpstr>Førskoledager</vt:lpstr>
      <vt:lpstr>Vi gleder oss til å bli godt kjent med deg og barnet ditt</vt:lpstr>
      <vt:lpstr>PowerPoint-presentasjon</vt:lpstr>
      <vt:lpstr>Velkommen!</vt:lpstr>
      <vt:lpstr>AKS på Brynseng</vt:lpstr>
      <vt:lpstr>Praktisk informasjon </vt:lpstr>
      <vt:lpstr>Heltid og deltid</vt:lpstr>
      <vt:lpstr>Hva gjør man på AKS?</vt:lpstr>
      <vt:lpstr>Dagsrytme</vt:lpstr>
      <vt:lpstr>Oppstart</vt:lpstr>
      <vt:lpstr>Ferier</vt:lpstr>
      <vt:lpstr>Samarbeid AKS/hjem</vt:lpstr>
      <vt:lpstr>Hva kan dere forvente av oss:</vt:lpstr>
      <vt:lpstr>Hva forventer vi av dere: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
  <cp:lastModifiedBy>Sara El Farri</cp:lastModifiedBy>
  <cp:revision>3</cp:revision>
  <dcterms:created xsi:type="dcterms:W3CDTF">2024-04-16T19:59:57Z</dcterms:created>
  <dcterms:modified xsi:type="dcterms:W3CDTF">2025-05-13T11:25:20Z</dcterms:modified>
</cp:coreProperties>
</file>