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sldIdLst>
    <p:sldId id="256" r:id="rId5"/>
    <p:sldId id="257" r:id="rId6"/>
    <p:sldId id="282" r:id="rId7"/>
    <p:sldId id="501" r:id="rId8"/>
    <p:sldId id="258" r:id="rId9"/>
    <p:sldId id="259" r:id="rId10"/>
    <p:sldId id="280" r:id="rId11"/>
    <p:sldId id="260" r:id="rId12"/>
    <p:sldId id="262" r:id="rId13"/>
    <p:sldId id="278" r:id="rId14"/>
    <p:sldId id="263" r:id="rId15"/>
    <p:sldId id="261" r:id="rId16"/>
    <p:sldId id="264" r:id="rId17"/>
    <p:sldId id="265" r:id="rId18"/>
    <p:sldId id="266" r:id="rId19"/>
    <p:sldId id="268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13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e Christian Sturød" userId="2934ec16-f9f9-412b-bff0-50f274abac16" providerId="ADAL" clId="{32A9A8AB-CAD8-4000-B797-72B9430A2CCC}"/>
    <pc:docChg chg="delSld">
      <pc:chgData name="Magne Christian Sturød" userId="2934ec16-f9f9-412b-bff0-50f274abac16" providerId="ADAL" clId="{32A9A8AB-CAD8-4000-B797-72B9430A2CCC}" dt="2026-06-12T06:37:27.298" v="0" actId="47"/>
      <pc:docMkLst>
        <pc:docMk/>
      </pc:docMkLst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0" sldId="269"/>
        </pc:sldMkLst>
      </pc:sldChg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0" sldId="271"/>
        </pc:sldMkLst>
      </pc:sldChg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0" sldId="272"/>
        </pc:sldMkLst>
      </pc:sldChg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0" sldId="273"/>
        </pc:sldMkLst>
      </pc:sldChg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0" sldId="274"/>
        </pc:sldMkLst>
      </pc:sldChg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998981189" sldId="276"/>
        </pc:sldMkLst>
      </pc:sldChg>
      <pc:sldChg chg="del">
        <pc:chgData name="Magne Christian Sturød" userId="2934ec16-f9f9-412b-bff0-50f274abac16" providerId="ADAL" clId="{32A9A8AB-CAD8-4000-B797-72B9430A2CCC}" dt="2026-06-12T06:37:27.298" v="0" actId="47"/>
        <pc:sldMkLst>
          <pc:docMk/>
          <pc:sldMk cId="649238510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2415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80160-8A73-3D19-8D56-2F7359F4F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DA2683-C770-26FC-2BE5-45E5933A0F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644366-7E1D-5D71-8555-B422C63536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0E964-D1A6-0BD8-7C78-68551411E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64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CE3A8-B9AD-283B-AE8F-E4EDD1E58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8F94F4-1511-5E5B-64E5-40AE389077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240A7E-618B-A2D4-1651-E2D86AF8C8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E5763-F550-9238-731E-FD914870B9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80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6217920" y="0"/>
            <a:ext cx="2926080" cy="5143500"/>
          </a:xfrm>
          <a:prstGeom prst="rect">
            <a:avLst/>
          </a:prstGeom>
          <a:solidFill>
            <a:srgbClr val="162840"/>
          </a:solidFill>
          <a:ln w="12700">
            <a:solidFill>
              <a:srgbClr val="162840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Shape 2"/>
          <p:cNvSpPr/>
          <p:nvPr/>
        </p:nvSpPr>
        <p:spPr>
          <a:xfrm>
            <a:off x="6217920" y="0"/>
            <a:ext cx="54864" cy="5143500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5" name="Text 3"/>
          <p:cNvSpPr/>
          <p:nvPr/>
        </p:nvSpPr>
        <p:spPr>
          <a:xfrm>
            <a:off x="685800" y="1097280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4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Foreldremøte</a:t>
            </a:r>
            <a:endParaRPr lang="nb-NO" sz="4400" noProof="0" dirty="0"/>
          </a:p>
        </p:txBody>
      </p:sp>
      <p:sp>
        <p:nvSpPr>
          <p:cNvPr id="6" name="Text 4"/>
          <p:cNvSpPr/>
          <p:nvPr/>
        </p:nvSpPr>
        <p:spPr>
          <a:xfrm>
            <a:off x="685800" y="182880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600" noProof="0" dirty="0">
                <a:solidFill>
                  <a:srgbClr val="4BB8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juni 2026</a:t>
            </a:r>
            <a:endParaRPr lang="nb-NO" sz="2600" noProof="0" dirty="0"/>
          </a:p>
        </p:txBody>
      </p:sp>
      <p:sp>
        <p:nvSpPr>
          <p:cNvPr id="7" name="Text 5"/>
          <p:cNvSpPr/>
          <p:nvPr/>
        </p:nvSpPr>
        <p:spPr>
          <a:xfrm>
            <a:off x="685800" y="2423160"/>
            <a:ext cx="5303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6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1600" noProof="0" dirty="0"/>
          </a:p>
        </p:txBody>
      </p:sp>
      <p:sp>
        <p:nvSpPr>
          <p:cNvPr id="8" name="Text 6"/>
          <p:cNvSpPr/>
          <p:nvPr/>
        </p:nvSpPr>
        <p:spPr>
          <a:xfrm>
            <a:off x="6400800" y="1463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8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Velkommen!</a:t>
            </a:r>
            <a:endParaRPr lang="nb-NO" sz="1800" noProof="0" dirty="0"/>
          </a:p>
        </p:txBody>
      </p:sp>
      <p:sp>
        <p:nvSpPr>
          <p:cNvPr id="9" name="Text 7"/>
          <p:cNvSpPr/>
          <p:nvPr/>
        </p:nvSpPr>
        <p:spPr>
          <a:xfrm>
            <a:off x="6446520" y="2011680"/>
            <a:ext cx="2468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2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gleder oss til å</a:t>
            </a:r>
            <a:endParaRPr lang="nb-NO" sz="1200" noProof="0" dirty="0"/>
          </a:p>
          <a:p>
            <a:pPr marL="0" indent="0" algn="ctr">
              <a:buNone/>
            </a:pPr>
            <a:r>
              <a:rPr lang="nb-NO" sz="12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 imot barna deres</a:t>
            </a:r>
            <a:endParaRPr lang="nb-NO" sz="1200" noProof="0" dirty="0"/>
          </a:p>
          <a:p>
            <a:pPr marL="0" indent="0" algn="ctr">
              <a:buNone/>
            </a:pPr>
            <a:r>
              <a:rPr lang="nb-NO" sz="12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på 8. trinn</a:t>
            </a:r>
            <a:endParaRPr lang="nb-NO" sz="1200" noProof="0" dirty="0"/>
          </a:p>
          <a:p>
            <a:pPr marL="0" indent="0" algn="ctr">
              <a:buNone/>
            </a:pPr>
            <a:r>
              <a:rPr lang="nb-NO" sz="12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 høsten 2026.</a:t>
            </a:r>
            <a:endParaRPr lang="nb-NO" sz="1200" noProof="0" dirty="0"/>
          </a:p>
        </p:txBody>
      </p:sp>
      <p:sp>
        <p:nvSpPr>
          <p:cNvPr id="10" name="Text 8"/>
          <p:cNvSpPr/>
          <p:nvPr/>
        </p:nvSpPr>
        <p:spPr>
          <a:xfrm>
            <a:off x="685800" y="420624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i="1" noProof="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er en skole i vekst.</a:t>
            </a:r>
            <a:endParaRPr lang="nb-NO" sz="12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9F3A6-1313-27A9-BCEA-6A6AECFD4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B384BC6-370D-E9A4-AC1F-66309CC976B3}"/>
              </a:ext>
            </a:extLst>
          </p:cNvPr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85393C0A-EF7B-5F55-88AB-C71B3E3B9DA8}"/>
              </a:ext>
            </a:extLst>
          </p:cNvPr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CF072A76-33E7-0C95-B0FB-AA0CEECAE460}"/>
              </a:ext>
            </a:extLst>
          </p:cNvPr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514A85C5-5DB4-8DAD-97FA-551BEB2B6176}"/>
              </a:ext>
            </a:extLst>
          </p:cNvPr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750" b="1" kern="0" spc="15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</a:t>
            </a:r>
            <a:endParaRPr lang="nb-NO" sz="750" noProof="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E6998CA3-D55A-A4F7-2550-BB40A0128621}"/>
              </a:ext>
            </a:extLst>
          </p:cNvPr>
          <p:cNvSpPr/>
          <p:nvPr/>
        </p:nvSpPr>
        <p:spPr>
          <a:xfrm>
            <a:off x="1513841" y="20440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800" b="1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Eksempel på timeplan </a:t>
            </a:r>
            <a:r>
              <a:rPr lang="nb-NO" sz="1200" b="1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(Endringer kan komme frem mot skolestart) </a:t>
            </a:r>
            <a:endParaRPr lang="nb-NO" sz="2800" noProof="0" dirty="0"/>
          </a:p>
        </p:txBody>
      </p:sp>
      <p:pic>
        <p:nvPicPr>
          <p:cNvPr id="5" name="Bilde 4" descr="Et bilde som inneholder tekst, skjermbilde, nummer, Font&#10;&#10;KI-generert innhold kan være feil.">
            <a:extLst>
              <a:ext uri="{FF2B5EF4-FFF2-40B4-BE49-F238E27FC236}">
                <a16:creationId xmlns:a16="http://schemas.microsoft.com/office/drawing/2014/main" id="{9D0EE290-3D73-711F-CC68-8711A004526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72"/>
          <a:stretch>
            <a:fillRect/>
          </a:stretch>
        </p:blipFill>
        <p:spPr>
          <a:xfrm>
            <a:off x="1607455" y="774462"/>
            <a:ext cx="5902381" cy="413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031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7" name="Text 5"/>
          <p:cNvSpPr/>
          <p:nvPr/>
        </p:nvSpPr>
        <p:spPr>
          <a:xfrm>
            <a:off x="438573" y="302649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Karakterer og vurdering</a:t>
            </a:r>
            <a:endParaRPr lang="nb-NO" sz="2800" noProof="0" dirty="0"/>
          </a:p>
        </p:txBody>
      </p:sp>
      <p:sp>
        <p:nvSpPr>
          <p:cNvPr id="8" name="Shape 6"/>
          <p:cNvSpPr/>
          <p:nvPr/>
        </p:nvSpPr>
        <p:spPr>
          <a:xfrm>
            <a:off x="457200" y="925457"/>
            <a:ext cx="8229600" cy="54864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9" name="Text 7"/>
          <p:cNvSpPr/>
          <p:nvPr/>
        </p:nvSpPr>
        <p:spPr>
          <a:xfrm>
            <a:off x="457200" y="925457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700" b="1" noProof="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ungdomstrinn er en karakterdempet skole</a:t>
            </a:r>
            <a:endParaRPr lang="nb-NO" sz="1700" noProof="0" dirty="0"/>
          </a:p>
        </p:txBody>
      </p:sp>
      <p:sp>
        <p:nvSpPr>
          <p:cNvPr id="10" name="Shape 8"/>
          <p:cNvSpPr/>
          <p:nvPr/>
        </p:nvSpPr>
        <p:spPr>
          <a:xfrm>
            <a:off x="449256" y="1703282"/>
            <a:ext cx="4071945" cy="278505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1" name="Shape 9"/>
          <p:cNvSpPr/>
          <p:nvPr/>
        </p:nvSpPr>
        <p:spPr>
          <a:xfrm>
            <a:off x="438573" y="1700157"/>
            <a:ext cx="4082627" cy="41148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2" name="Text 10"/>
          <p:cNvSpPr/>
          <p:nvPr/>
        </p:nvSpPr>
        <p:spPr>
          <a:xfrm>
            <a:off x="543561" y="1708624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Slik gjør vi det</a:t>
            </a:r>
            <a:endParaRPr lang="nb-NO" sz="1300" noProof="0" dirty="0"/>
          </a:p>
        </p:txBody>
      </p:sp>
      <p:sp>
        <p:nvSpPr>
          <p:cNvPr id="13" name="Text 11"/>
          <p:cNvSpPr/>
          <p:nvPr/>
        </p:nvSpPr>
        <p:spPr>
          <a:xfrm>
            <a:off x="726441" y="2211544"/>
            <a:ext cx="3611880" cy="2198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Terminkarakter </a:t>
            </a: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etter </a:t>
            </a: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jul og til sommeren</a:t>
            </a: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. Resultat av kompetanse så langt</a:t>
            </a:r>
            <a:endParaRPr lang="nb-NO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Halvårssamtale uten karakter med faglærer.</a:t>
            </a:r>
            <a:endParaRPr lang="nb-NO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Underveis prioriterer vi tilbakemeldinger, ikke karakter på </a:t>
            </a: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prøvene</a:t>
            </a: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.</a:t>
            </a: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Tilbakemeldingen forteller hva eleven mestrer og hva hen bør jobbe videre med. </a:t>
            </a:r>
            <a:endParaRPr lang="nb-NO" sz="1400" noProof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Oppfordrer foresatte til å snakke med barna om skolearbeid og læring hjemme. </a:t>
            </a:r>
          </a:p>
        </p:txBody>
      </p:sp>
      <p:sp>
        <p:nvSpPr>
          <p:cNvPr id="14" name="Shape 12"/>
          <p:cNvSpPr/>
          <p:nvPr/>
        </p:nvSpPr>
        <p:spPr>
          <a:xfrm>
            <a:off x="4709160" y="1708623"/>
            <a:ext cx="3988322" cy="2769029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5" name="Shape 13"/>
          <p:cNvSpPr/>
          <p:nvPr/>
        </p:nvSpPr>
        <p:spPr>
          <a:xfrm>
            <a:off x="4709160" y="1708624"/>
            <a:ext cx="3977640" cy="411480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6" name="Text 14"/>
          <p:cNvSpPr/>
          <p:nvPr/>
        </p:nvSpPr>
        <p:spPr>
          <a:xfrm>
            <a:off x="4709160" y="1708624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Hvorfor karakterdemping?</a:t>
            </a:r>
            <a:endParaRPr lang="nb-NO" sz="1300" noProof="0" dirty="0"/>
          </a:p>
        </p:txBody>
      </p:sp>
      <p:sp>
        <p:nvSpPr>
          <p:cNvPr id="17" name="Text 15"/>
          <p:cNvSpPr/>
          <p:nvPr/>
        </p:nvSpPr>
        <p:spPr>
          <a:xfrm>
            <a:off x="4892040" y="2211544"/>
            <a:ext cx="3654608" cy="21868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Font typeface="Arial"/>
              <a:buChar char="•"/>
            </a:pP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Når karakter og tilbakemelding kommer samtidig, fester elevene seg ved tallet og leser i mindre grad tilbakemeldingen.</a:t>
            </a:r>
            <a:endParaRPr lang="nb-NO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Karakterdempet betyr ikke </a:t>
            </a:r>
            <a:r>
              <a:rPr lang="nb-NO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vurderingsfri</a:t>
            </a:r>
            <a:endParaRPr lang="nb-NO" sz="1400" noProof="0">
              <a:latin typeface="Calibri"/>
              <a:ea typeface="Calibri"/>
              <a:cs typeface="Calibri"/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nb-NO" sz="14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Vi vil at tilbakemeldingen skal leses og brukes, slik at elevene lærer mer.</a:t>
            </a: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endParaRPr lang="nb-NO" sz="1400">
              <a:solidFill>
                <a:srgbClr val="4A5568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06526" y="4482973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950" i="1" noProof="0" dirty="0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Forskning: Butler (1988), sammenfattet av bl.a. </a:t>
            </a:r>
            <a:r>
              <a:rPr lang="nb-NO" sz="950" i="1" noProof="0" dirty="0" err="1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Hattie</a:t>
            </a:r>
            <a:r>
              <a:rPr lang="nb-NO" sz="950" i="1" noProof="0" dirty="0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og </a:t>
            </a:r>
            <a:r>
              <a:rPr lang="nb-NO" sz="950" i="1" noProof="0" dirty="0" err="1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Timperley</a:t>
            </a:r>
            <a:r>
              <a:rPr lang="nb-NO" sz="950" i="1" noProof="0" dirty="0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(2007) og Dylan </a:t>
            </a:r>
            <a:r>
              <a:rPr lang="nb-NO" sz="950" i="1" noProof="0" dirty="0" err="1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Wiliam</a:t>
            </a:r>
            <a:r>
              <a:rPr lang="nb-NO" sz="950" i="1" noProof="0" dirty="0">
                <a:solidFill>
                  <a:srgbClr val="8A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(2011).</a:t>
            </a:r>
            <a:endParaRPr lang="nb-NO" sz="950" noProof="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750" noProof="0" dirty="0"/>
          </a:p>
        </p:txBody>
      </p:sp>
      <p:sp>
        <p:nvSpPr>
          <p:cNvPr id="7" name="Text 5"/>
          <p:cNvSpPr/>
          <p:nvPr/>
        </p:nvSpPr>
        <p:spPr>
          <a:xfrm>
            <a:off x="457200" y="10972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Leksehjelp</a:t>
            </a:r>
            <a:endParaRPr lang="nb-NO" sz="2800" noProof="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i="1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frivillig tilbud der elevene kan få ro og hjelp til skolearbeidet.</a:t>
            </a:r>
            <a:endParaRPr lang="nb-NO" sz="1400" noProof="0" dirty="0"/>
          </a:p>
        </p:txBody>
      </p:sp>
      <p:sp>
        <p:nvSpPr>
          <p:cNvPr id="9" name="Shape 7"/>
          <p:cNvSpPr/>
          <p:nvPr/>
        </p:nvSpPr>
        <p:spPr>
          <a:xfrm>
            <a:off x="1005840" y="2514600"/>
            <a:ext cx="32918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0" name="Shape 8"/>
          <p:cNvSpPr/>
          <p:nvPr/>
        </p:nvSpPr>
        <p:spPr>
          <a:xfrm>
            <a:off x="1005840" y="2514600"/>
            <a:ext cx="3291840" cy="502920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1" name="Text 9"/>
          <p:cNvSpPr/>
          <p:nvPr/>
        </p:nvSpPr>
        <p:spPr>
          <a:xfrm>
            <a:off x="1005840" y="251460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Mandag</a:t>
            </a:r>
            <a:endParaRPr lang="nb-NO" sz="1600" noProof="0" dirty="0"/>
          </a:p>
        </p:txBody>
      </p:sp>
      <p:sp>
        <p:nvSpPr>
          <p:cNvPr id="12" name="Text 10"/>
          <p:cNvSpPr/>
          <p:nvPr/>
        </p:nvSpPr>
        <p:spPr>
          <a:xfrm>
            <a:off x="1005840" y="306324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kl. 14.00–15.30</a:t>
            </a:r>
            <a:endParaRPr lang="nb-NO" sz="1800" noProof="0" dirty="0"/>
          </a:p>
        </p:txBody>
      </p:sp>
      <p:sp>
        <p:nvSpPr>
          <p:cNvPr id="13" name="Shape 11"/>
          <p:cNvSpPr/>
          <p:nvPr/>
        </p:nvSpPr>
        <p:spPr>
          <a:xfrm>
            <a:off x="4846320" y="2514600"/>
            <a:ext cx="32918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4" name="Shape 12"/>
          <p:cNvSpPr/>
          <p:nvPr/>
        </p:nvSpPr>
        <p:spPr>
          <a:xfrm>
            <a:off x="4846320" y="2514600"/>
            <a:ext cx="3291840" cy="502920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5" name="Text 13"/>
          <p:cNvSpPr/>
          <p:nvPr/>
        </p:nvSpPr>
        <p:spPr>
          <a:xfrm>
            <a:off x="4846320" y="2514600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Torsdag</a:t>
            </a:r>
            <a:endParaRPr lang="nb-NO" sz="1600" noProof="0" dirty="0"/>
          </a:p>
        </p:txBody>
      </p:sp>
      <p:sp>
        <p:nvSpPr>
          <p:cNvPr id="16" name="Text 14"/>
          <p:cNvSpPr/>
          <p:nvPr/>
        </p:nvSpPr>
        <p:spPr>
          <a:xfrm>
            <a:off x="4846320" y="3063240"/>
            <a:ext cx="32918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 kl. 08.30 (morgen)</a:t>
            </a:r>
            <a:endParaRPr lang="nb-NO" sz="1800" noProof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750" noProof="0" dirty="0"/>
          </a:p>
        </p:txBody>
      </p:sp>
      <p:sp>
        <p:nvSpPr>
          <p:cNvPr id="7" name="Text 5"/>
          <p:cNvSpPr/>
          <p:nvPr/>
        </p:nvSpPr>
        <p:spPr>
          <a:xfrm>
            <a:off x="457200" y="397764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30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Våre forventninger til elevene</a:t>
            </a:r>
            <a:endParaRPr lang="nb-NO" sz="3000" noProof="0" dirty="0"/>
          </a:p>
        </p:txBody>
      </p:sp>
      <p:sp>
        <p:nvSpPr>
          <p:cNvPr id="8" name="Shape 6"/>
          <p:cNvSpPr/>
          <p:nvPr/>
        </p:nvSpPr>
        <p:spPr>
          <a:xfrm>
            <a:off x="457200" y="1261872"/>
            <a:ext cx="8229600" cy="548640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sz="2800" noProof="0" dirty="0"/>
          </a:p>
        </p:txBody>
      </p:sp>
      <p:sp>
        <p:nvSpPr>
          <p:cNvPr id="9" name="Text 7"/>
          <p:cNvSpPr/>
          <p:nvPr/>
        </p:nvSpPr>
        <p:spPr>
          <a:xfrm>
            <a:off x="594360" y="1280160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4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</a:t>
            </a:r>
            <a:endParaRPr lang="nb-NO" sz="2400" noProof="0" dirty="0"/>
          </a:p>
        </p:txBody>
      </p:sp>
      <p:sp>
        <p:nvSpPr>
          <p:cNvPr id="10" name="Text 8"/>
          <p:cNvSpPr/>
          <p:nvPr/>
        </p:nvSpPr>
        <p:spPr>
          <a:xfrm>
            <a:off x="1143000" y="1280160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b="1" noProof="0" dirty="0">
                <a:solidFill>
                  <a:srgbClr val="4BB8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Oppmøte og orden   </a:t>
            </a: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Elevene møter presist og forberedt. Fravær meldes av foresatte.</a:t>
            </a:r>
            <a:endParaRPr lang="nb-NO" noProof="0" dirty="0"/>
          </a:p>
        </p:txBody>
      </p:sp>
      <p:sp>
        <p:nvSpPr>
          <p:cNvPr id="11" name="Shape 9"/>
          <p:cNvSpPr/>
          <p:nvPr/>
        </p:nvSpPr>
        <p:spPr>
          <a:xfrm>
            <a:off x="457200" y="1883664"/>
            <a:ext cx="8229600" cy="548640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sz="2800" noProof="0" dirty="0"/>
          </a:p>
        </p:txBody>
      </p:sp>
      <p:sp>
        <p:nvSpPr>
          <p:cNvPr id="12" name="Text 10"/>
          <p:cNvSpPr/>
          <p:nvPr/>
        </p:nvSpPr>
        <p:spPr>
          <a:xfrm>
            <a:off x="594360" y="1883664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4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📵</a:t>
            </a:r>
            <a:endParaRPr lang="nb-NO" sz="2400" noProof="0" dirty="0"/>
          </a:p>
        </p:txBody>
      </p:sp>
      <p:sp>
        <p:nvSpPr>
          <p:cNvPr id="13" name="Text 11"/>
          <p:cNvSpPr/>
          <p:nvPr/>
        </p:nvSpPr>
        <p:spPr>
          <a:xfrm>
            <a:off x="1143000" y="1883664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b="1" noProof="0" dirty="0">
                <a:solidFill>
                  <a:srgbClr val="4BB8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Mobilfri skoledag   </a:t>
            </a: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Telefonen leveres inn om morgenen og hentes etter siste time.</a:t>
            </a:r>
            <a:endParaRPr lang="nb-NO" noProof="0" dirty="0"/>
          </a:p>
        </p:txBody>
      </p:sp>
      <p:sp>
        <p:nvSpPr>
          <p:cNvPr id="14" name="Shape 12"/>
          <p:cNvSpPr/>
          <p:nvPr/>
        </p:nvSpPr>
        <p:spPr>
          <a:xfrm>
            <a:off x="457200" y="2487168"/>
            <a:ext cx="8229600" cy="548640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sz="2800" noProof="0" dirty="0"/>
          </a:p>
        </p:txBody>
      </p:sp>
      <p:sp>
        <p:nvSpPr>
          <p:cNvPr id="15" name="Text 13"/>
          <p:cNvSpPr/>
          <p:nvPr/>
        </p:nvSpPr>
        <p:spPr>
          <a:xfrm>
            <a:off x="594360" y="2487168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4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💪</a:t>
            </a:r>
            <a:endParaRPr lang="nb-NO" sz="2400" noProof="0" dirty="0"/>
          </a:p>
        </p:txBody>
      </p:sp>
      <p:sp>
        <p:nvSpPr>
          <p:cNvPr id="16" name="Text 14"/>
          <p:cNvSpPr/>
          <p:nvPr/>
        </p:nvSpPr>
        <p:spPr>
          <a:xfrm>
            <a:off x="1143000" y="2487168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b="1" noProof="0" dirty="0">
                <a:solidFill>
                  <a:srgbClr val="4BB8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Selvstendighet   </a:t>
            </a: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Elevene tar ansvar for egne lekser og skolearbeid. Foresatte støtter.</a:t>
            </a:r>
            <a:endParaRPr lang="nb-NO" noProof="0" dirty="0"/>
          </a:p>
        </p:txBody>
      </p:sp>
      <p:sp>
        <p:nvSpPr>
          <p:cNvPr id="17" name="Shape 15"/>
          <p:cNvSpPr/>
          <p:nvPr/>
        </p:nvSpPr>
        <p:spPr>
          <a:xfrm>
            <a:off x="457200" y="3090672"/>
            <a:ext cx="8229600" cy="548640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sz="2800" noProof="0" dirty="0"/>
          </a:p>
        </p:txBody>
      </p:sp>
      <p:sp>
        <p:nvSpPr>
          <p:cNvPr id="18" name="Text 16"/>
          <p:cNvSpPr/>
          <p:nvPr/>
        </p:nvSpPr>
        <p:spPr>
          <a:xfrm>
            <a:off x="594360" y="3090672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4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🚫</a:t>
            </a:r>
            <a:endParaRPr lang="nb-NO" sz="2400" noProof="0" dirty="0"/>
          </a:p>
        </p:txBody>
      </p:sp>
      <p:sp>
        <p:nvSpPr>
          <p:cNvPr id="19" name="Text 17"/>
          <p:cNvSpPr/>
          <p:nvPr/>
        </p:nvSpPr>
        <p:spPr>
          <a:xfrm>
            <a:off x="1143000" y="3090672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b="1" noProof="0" dirty="0">
                <a:solidFill>
                  <a:srgbClr val="4BB8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Rusfri skole   </a:t>
            </a: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Nulltoleranse for rus eller tobakk på skolen!</a:t>
            </a:r>
            <a:endParaRPr lang="nb-NO" noProof="0" dirty="0"/>
          </a:p>
        </p:txBody>
      </p:sp>
      <p:sp>
        <p:nvSpPr>
          <p:cNvPr id="20" name="Shape 18"/>
          <p:cNvSpPr/>
          <p:nvPr/>
        </p:nvSpPr>
        <p:spPr>
          <a:xfrm>
            <a:off x="457200" y="3694176"/>
            <a:ext cx="8229600" cy="548640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sz="2800" noProof="0" dirty="0"/>
          </a:p>
        </p:txBody>
      </p:sp>
      <p:sp>
        <p:nvSpPr>
          <p:cNvPr id="21" name="Text 19"/>
          <p:cNvSpPr/>
          <p:nvPr/>
        </p:nvSpPr>
        <p:spPr>
          <a:xfrm>
            <a:off x="594360" y="3694176"/>
            <a:ext cx="457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4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</a:t>
            </a:r>
            <a:endParaRPr lang="nb-NO" sz="2400" noProof="0" dirty="0"/>
          </a:p>
        </p:txBody>
      </p:sp>
      <p:sp>
        <p:nvSpPr>
          <p:cNvPr id="22" name="Text 20"/>
          <p:cNvSpPr/>
          <p:nvPr/>
        </p:nvSpPr>
        <p:spPr>
          <a:xfrm>
            <a:off x="1143000" y="3694176"/>
            <a:ext cx="7406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b="1" noProof="0" dirty="0">
                <a:solidFill>
                  <a:srgbClr val="4BB8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Respekt og fellesskap   </a:t>
            </a: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har rett til et trygt miljø, og vi forventer at alle bidrar.</a:t>
            </a:r>
            <a:endParaRPr lang="nb-NO" noProof="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5" name="Shape 3"/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750" b="1" kern="0" spc="15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PRAKTISK</a:t>
            </a:r>
            <a:endParaRPr lang="nb-NO" sz="750" noProof="0" dirty="0"/>
          </a:p>
        </p:txBody>
      </p:sp>
      <p:sp>
        <p:nvSpPr>
          <p:cNvPr id="7" name="Text 5"/>
          <p:cNvSpPr/>
          <p:nvPr/>
        </p:nvSpPr>
        <p:spPr>
          <a:xfrm>
            <a:off x="457200" y="10012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Utstyr, læremidler og informasjon</a:t>
            </a:r>
            <a:endParaRPr lang="nb-NO" sz="2800" noProof="0" dirty="0"/>
          </a:p>
        </p:txBody>
      </p:sp>
      <p:sp>
        <p:nvSpPr>
          <p:cNvPr id="8" name="Shape 6"/>
          <p:cNvSpPr/>
          <p:nvPr/>
        </p:nvSpPr>
        <p:spPr>
          <a:xfrm>
            <a:off x="365760" y="173736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9" name="Shape 7"/>
          <p:cNvSpPr/>
          <p:nvPr/>
        </p:nvSpPr>
        <p:spPr>
          <a:xfrm>
            <a:off x="365760" y="173736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0" name="Text 8"/>
          <p:cNvSpPr/>
          <p:nvPr/>
        </p:nvSpPr>
        <p:spPr>
          <a:xfrm>
            <a:off x="530352" y="18105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22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</a:t>
            </a:r>
            <a:endParaRPr lang="nb-NO" sz="2200" noProof="0" dirty="0"/>
          </a:p>
        </p:txBody>
      </p:sp>
      <p:sp>
        <p:nvSpPr>
          <p:cNvPr id="11" name="Text 9"/>
          <p:cNvSpPr/>
          <p:nvPr/>
        </p:nvSpPr>
        <p:spPr>
          <a:xfrm>
            <a:off x="1051560" y="1828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Egen PC</a:t>
            </a:r>
            <a:endParaRPr lang="nb-NO" sz="1300" noProof="0" dirty="0"/>
          </a:p>
        </p:txBody>
      </p:sp>
      <p:sp>
        <p:nvSpPr>
          <p:cNvPr id="12" name="Text 10"/>
          <p:cNvSpPr/>
          <p:nvPr/>
        </p:nvSpPr>
        <p:spPr>
          <a:xfrm>
            <a:off x="1051560" y="216712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1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elever får egen PC til skolearbeidet.</a:t>
            </a:r>
            <a:endParaRPr lang="nb-NO" sz="1100" noProof="0" dirty="0"/>
          </a:p>
        </p:txBody>
      </p:sp>
      <p:sp>
        <p:nvSpPr>
          <p:cNvPr id="13" name="Shape 11"/>
          <p:cNvSpPr/>
          <p:nvPr/>
        </p:nvSpPr>
        <p:spPr>
          <a:xfrm>
            <a:off x="4663440" y="173736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4" name="Shape 12"/>
          <p:cNvSpPr/>
          <p:nvPr/>
        </p:nvSpPr>
        <p:spPr>
          <a:xfrm>
            <a:off x="4663440" y="173736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5" name="Text 13"/>
          <p:cNvSpPr/>
          <p:nvPr/>
        </p:nvSpPr>
        <p:spPr>
          <a:xfrm>
            <a:off x="4828032" y="18105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22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</a:t>
            </a:r>
            <a:endParaRPr lang="nb-NO" sz="2200" noProof="0" dirty="0"/>
          </a:p>
        </p:txBody>
      </p:sp>
      <p:sp>
        <p:nvSpPr>
          <p:cNvPr id="16" name="Text 14"/>
          <p:cNvSpPr/>
          <p:nvPr/>
        </p:nvSpPr>
        <p:spPr>
          <a:xfrm>
            <a:off x="5349240" y="1828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Læremidler</a:t>
            </a:r>
            <a:endParaRPr lang="nb-NO" sz="1300" noProof="0" dirty="0"/>
          </a:p>
        </p:txBody>
      </p:sp>
      <p:sp>
        <p:nvSpPr>
          <p:cNvPr id="17" name="Text 15"/>
          <p:cNvSpPr/>
          <p:nvPr/>
        </p:nvSpPr>
        <p:spPr>
          <a:xfrm>
            <a:off x="5349240" y="216712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Digitale læremidler i alle</a:t>
            </a:r>
            <a:r>
              <a:rPr lang="nb-NO" sz="11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fag. </a:t>
            </a:r>
          </a:p>
          <a:p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Trykte bøker </a:t>
            </a:r>
            <a:r>
              <a:rPr lang="nb-NO" sz="11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i</a:t>
            </a:r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nb-NO" sz="11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klasserom</a:t>
            </a:r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skolen</a:t>
            </a:r>
            <a:r>
              <a:rPr lang="nb-NO" sz="11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. Elevene</a:t>
            </a:r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tar dem ikke med hjem.</a:t>
            </a:r>
          </a:p>
          <a:p>
            <a:endParaRPr lang="nb-NO" sz="1100">
              <a:solidFill>
                <a:srgbClr val="4A5568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365760" y="315468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9" name="Shape 17"/>
          <p:cNvSpPr/>
          <p:nvPr/>
        </p:nvSpPr>
        <p:spPr>
          <a:xfrm>
            <a:off x="365760" y="315468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0" name="Text 18"/>
          <p:cNvSpPr/>
          <p:nvPr/>
        </p:nvSpPr>
        <p:spPr>
          <a:xfrm>
            <a:off x="530352" y="3227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22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📲</a:t>
            </a:r>
            <a:endParaRPr lang="nb-NO" sz="2200" noProof="0" dirty="0"/>
          </a:p>
        </p:txBody>
      </p:sp>
      <p:sp>
        <p:nvSpPr>
          <p:cNvPr id="21" name="Text 19"/>
          <p:cNvSpPr/>
          <p:nvPr/>
        </p:nvSpPr>
        <p:spPr>
          <a:xfrm>
            <a:off x="1051560" y="32461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Skolemelding</a:t>
            </a:r>
            <a:endParaRPr lang="nb-NO" sz="1300" noProof="0" dirty="0"/>
          </a:p>
        </p:txBody>
      </p:sp>
      <p:sp>
        <p:nvSpPr>
          <p:cNvPr id="22" name="Text 20"/>
          <p:cNvSpPr/>
          <p:nvPr/>
        </p:nvSpPr>
        <p:spPr>
          <a:xfrm>
            <a:off x="1051560" y="358444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b-NO" sz="11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Kommunikasjon</a:t>
            </a:r>
            <a:r>
              <a:rPr lang="nb-NO" sz="11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med hjemmet skjer via Skolemelding</a:t>
            </a:r>
            <a:r>
              <a:rPr lang="nb-NO" sz="11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og på telefon. </a:t>
            </a:r>
            <a:endParaRPr lang="nb-NO" sz="1100" noProof="0">
              <a:latin typeface="Calibri"/>
              <a:ea typeface="Calibri"/>
              <a:cs typeface="Calibri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663440" y="315468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24" name="Shape 22"/>
          <p:cNvSpPr/>
          <p:nvPr/>
        </p:nvSpPr>
        <p:spPr>
          <a:xfrm>
            <a:off x="4663440" y="315468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5" name="Text 23"/>
          <p:cNvSpPr/>
          <p:nvPr/>
        </p:nvSpPr>
        <p:spPr>
          <a:xfrm>
            <a:off x="4828032" y="3227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22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</a:t>
            </a:r>
            <a:endParaRPr lang="nb-NO" sz="2200" noProof="0" dirty="0"/>
          </a:p>
        </p:txBody>
      </p:sp>
      <p:sp>
        <p:nvSpPr>
          <p:cNvPr id="26" name="Text 24"/>
          <p:cNvSpPr/>
          <p:nvPr/>
        </p:nvSpPr>
        <p:spPr>
          <a:xfrm>
            <a:off x="5349240" y="32461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Hjemmesiden</a:t>
            </a:r>
            <a:endParaRPr lang="nb-NO" sz="1300" noProof="0" dirty="0"/>
          </a:p>
        </p:txBody>
      </p:sp>
      <p:sp>
        <p:nvSpPr>
          <p:cNvPr id="27" name="Text 25"/>
          <p:cNvSpPr/>
          <p:nvPr/>
        </p:nvSpPr>
        <p:spPr>
          <a:xfrm>
            <a:off x="5349240" y="358444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1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Arbeidsplaner og nyheter ligger på brynseng.osloskolen.no. Bruk den aktivt.</a:t>
            </a:r>
            <a:endParaRPr lang="nb-NO" sz="1100" noProof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750" noProof="0" dirty="0"/>
          </a:p>
        </p:txBody>
      </p:sp>
      <p:sp>
        <p:nvSpPr>
          <p:cNvPr id="7" name="Text 5"/>
          <p:cNvSpPr/>
          <p:nvPr/>
        </p:nvSpPr>
        <p:spPr>
          <a:xfrm>
            <a:off x="457200" y="548471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Skole-hjem-samarbeid</a:t>
            </a:r>
            <a:endParaRPr lang="nb-NO" sz="2800" noProof="0" dirty="0"/>
          </a:p>
        </p:txBody>
      </p:sp>
      <p:sp>
        <p:nvSpPr>
          <p:cNvPr id="8" name="Text 6"/>
          <p:cNvSpPr/>
          <p:nvPr/>
        </p:nvSpPr>
        <p:spPr>
          <a:xfrm>
            <a:off x="457200" y="112344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i="1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 godt samarbeid mellom hjem og skole er avgjørende. Vi ønsker engasjerte foresatte, og vi er tilgjengelige.</a:t>
            </a:r>
            <a:endParaRPr lang="nb-NO" sz="1300" noProof="0" dirty="0"/>
          </a:p>
        </p:txBody>
      </p:sp>
      <p:sp>
        <p:nvSpPr>
          <p:cNvPr id="9" name="Shape 7"/>
          <p:cNvSpPr/>
          <p:nvPr/>
        </p:nvSpPr>
        <p:spPr>
          <a:xfrm>
            <a:off x="457200" y="1689269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0" name="Shape 8"/>
          <p:cNvSpPr/>
          <p:nvPr/>
        </p:nvSpPr>
        <p:spPr>
          <a:xfrm>
            <a:off x="457200" y="1689269"/>
            <a:ext cx="64008" cy="7498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1" name="Text 9"/>
          <p:cNvSpPr/>
          <p:nvPr/>
        </p:nvSpPr>
        <p:spPr>
          <a:xfrm>
            <a:off x="640080" y="1744133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</a:t>
            </a:r>
            <a:r>
              <a:rPr lang="nb-NO" sz="12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Kontaktlærer</a:t>
            </a:r>
            <a:endParaRPr lang="nb-NO" sz="1300" noProof="0" dirty="0"/>
          </a:p>
        </p:txBody>
      </p:sp>
      <p:sp>
        <p:nvSpPr>
          <p:cNvPr id="12" name="Text 10"/>
          <p:cNvSpPr/>
          <p:nvPr/>
        </p:nvSpPr>
        <p:spPr>
          <a:xfrm>
            <a:off x="640080" y="2018453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0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Første kontaktpunkt. Ta kontakt ved spørsmål eller bekymring.</a:t>
            </a:r>
            <a:endParaRPr lang="nb-NO" sz="1000" noProof="0" dirty="0"/>
          </a:p>
        </p:txBody>
      </p:sp>
      <p:sp>
        <p:nvSpPr>
          <p:cNvPr id="13" name="Shape 11"/>
          <p:cNvSpPr/>
          <p:nvPr/>
        </p:nvSpPr>
        <p:spPr>
          <a:xfrm>
            <a:off x="4754880" y="1689269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4" name="Shape 12"/>
          <p:cNvSpPr/>
          <p:nvPr/>
        </p:nvSpPr>
        <p:spPr>
          <a:xfrm>
            <a:off x="4754880" y="1689269"/>
            <a:ext cx="64008" cy="7498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5" name="Text 13"/>
          <p:cNvSpPr/>
          <p:nvPr/>
        </p:nvSpPr>
        <p:spPr>
          <a:xfrm>
            <a:off x="4937760" y="1744133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📲  </a:t>
            </a:r>
            <a:r>
              <a:rPr lang="nb-NO" sz="12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Skolemelding</a:t>
            </a:r>
            <a:endParaRPr lang="nb-NO" sz="1300" noProof="0" dirty="0"/>
          </a:p>
        </p:txBody>
      </p:sp>
      <p:sp>
        <p:nvSpPr>
          <p:cNvPr id="16" name="Text 14"/>
          <p:cNvSpPr/>
          <p:nvPr/>
        </p:nvSpPr>
        <p:spPr>
          <a:xfrm>
            <a:off x="4937760" y="2018453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0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kommunikasjon og beskjeder mellom skole og hjem.</a:t>
            </a:r>
            <a:endParaRPr lang="nb-NO" sz="1000" noProof="0" dirty="0"/>
          </a:p>
        </p:txBody>
      </p:sp>
      <p:sp>
        <p:nvSpPr>
          <p:cNvPr id="17" name="Shape 15"/>
          <p:cNvSpPr/>
          <p:nvPr/>
        </p:nvSpPr>
        <p:spPr>
          <a:xfrm>
            <a:off x="457200" y="2530517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8" name="Shape 16"/>
          <p:cNvSpPr/>
          <p:nvPr/>
        </p:nvSpPr>
        <p:spPr>
          <a:xfrm>
            <a:off x="457200" y="2530517"/>
            <a:ext cx="64008" cy="7498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9" name="Text 17"/>
          <p:cNvSpPr/>
          <p:nvPr/>
        </p:nvSpPr>
        <p:spPr>
          <a:xfrm>
            <a:off x="640080" y="2585381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</a:t>
            </a:r>
            <a:r>
              <a:rPr lang="nb-NO" sz="1200" b="1" noProof="0" dirty="0" err="1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Vigilo</a:t>
            </a:r>
            <a:endParaRPr lang="nb-NO" sz="1300" noProof="0" dirty="0"/>
          </a:p>
        </p:txBody>
      </p:sp>
      <p:sp>
        <p:nvSpPr>
          <p:cNvPr id="20" name="Text 18"/>
          <p:cNvSpPr/>
          <p:nvPr/>
        </p:nvSpPr>
        <p:spPr>
          <a:xfrm>
            <a:off x="640080" y="2859701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b-NO" sz="10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Her ser dere fravær, </a:t>
            </a:r>
            <a:r>
              <a:rPr lang="nb-NO" sz="10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atferd og ordensmerknader, timeplan</a:t>
            </a:r>
            <a:r>
              <a:rPr lang="nb-NO" sz="10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og terminkarakter.</a:t>
            </a:r>
            <a:endParaRPr lang="nb-NO" sz="1000" noProof="0">
              <a:latin typeface="Calibri"/>
              <a:ea typeface="Calibri"/>
              <a:cs typeface="Calibri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754880" y="2530517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22" name="Shape 20"/>
          <p:cNvSpPr/>
          <p:nvPr/>
        </p:nvSpPr>
        <p:spPr>
          <a:xfrm>
            <a:off x="4754880" y="2530517"/>
            <a:ext cx="64008" cy="7498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3" name="Text 21"/>
          <p:cNvSpPr/>
          <p:nvPr/>
        </p:nvSpPr>
        <p:spPr>
          <a:xfrm>
            <a:off x="4937760" y="2585381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🔔  </a:t>
            </a:r>
            <a:r>
              <a:rPr lang="nb-NO" sz="12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Fravær</a:t>
            </a:r>
            <a:endParaRPr lang="nb-NO" sz="1300" noProof="0" dirty="0"/>
          </a:p>
        </p:txBody>
      </p:sp>
      <p:sp>
        <p:nvSpPr>
          <p:cNvPr id="24" name="Text 22"/>
          <p:cNvSpPr/>
          <p:nvPr/>
        </p:nvSpPr>
        <p:spPr>
          <a:xfrm>
            <a:off x="4937760" y="2859701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0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Meldes i Skolemelding før kl. 08.30 om mulig.</a:t>
            </a:r>
            <a:endParaRPr lang="nb-NO" sz="1000" noProof="0" dirty="0"/>
          </a:p>
        </p:txBody>
      </p:sp>
      <p:sp>
        <p:nvSpPr>
          <p:cNvPr id="25" name="Shape 23"/>
          <p:cNvSpPr/>
          <p:nvPr/>
        </p:nvSpPr>
        <p:spPr>
          <a:xfrm>
            <a:off x="411480" y="3363807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26" name="Shape 24"/>
          <p:cNvSpPr/>
          <p:nvPr/>
        </p:nvSpPr>
        <p:spPr>
          <a:xfrm>
            <a:off x="457200" y="3371765"/>
            <a:ext cx="64008" cy="7498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7" name="Text 25"/>
          <p:cNvSpPr/>
          <p:nvPr/>
        </p:nvSpPr>
        <p:spPr>
          <a:xfrm>
            <a:off x="640080" y="3426629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 </a:t>
            </a:r>
            <a:r>
              <a:rPr lang="nb-NO" sz="12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Foreldremøter</a:t>
            </a:r>
            <a:endParaRPr lang="nb-NO" sz="1300" noProof="0" dirty="0"/>
          </a:p>
        </p:txBody>
      </p:sp>
      <p:sp>
        <p:nvSpPr>
          <p:cNvPr id="28" name="Text 26"/>
          <p:cNvSpPr/>
          <p:nvPr/>
        </p:nvSpPr>
        <p:spPr>
          <a:xfrm>
            <a:off x="640080" y="3700949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0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Nytt møte tidlig høst 2026</a:t>
            </a:r>
          </a:p>
          <a:p>
            <a:pPr marL="0" indent="0">
              <a:buNone/>
            </a:pPr>
            <a:r>
              <a:rPr lang="nb-NO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Utviklingssamtale rundt høstferien </a:t>
            </a:r>
            <a:endParaRPr lang="nb-NO" sz="1000" noProof="0" dirty="0"/>
          </a:p>
        </p:txBody>
      </p:sp>
      <p:sp>
        <p:nvSpPr>
          <p:cNvPr id="29" name="Shape 27"/>
          <p:cNvSpPr/>
          <p:nvPr/>
        </p:nvSpPr>
        <p:spPr>
          <a:xfrm>
            <a:off x="4754880" y="3371765"/>
            <a:ext cx="41148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30" name="Shape 28"/>
          <p:cNvSpPr/>
          <p:nvPr/>
        </p:nvSpPr>
        <p:spPr>
          <a:xfrm>
            <a:off x="4754880" y="3371765"/>
            <a:ext cx="64008" cy="7498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1" name="Text 29"/>
          <p:cNvSpPr/>
          <p:nvPr/>
        </p:nvSpPr>
        <p:spPr>
          <a:xfrm>
            <a:off x="4937760" y="3426629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</a:t>
            </a:r>
            <a:r>
              <a:rPr lang="nb-NO" sz="12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 og foreldrekontakt</a:t>
            </a:r>
            <a:endParaRPr lang="nb-NO" sz="1300" noProof="0" dirty="0"/>
          </a:p>
        </p:txBody>
      </p:sp>
      <p:sp>
        <p:nvSpPr>
          <p:cNvPr id="32" name="Text 30"/>
          <p:cNvSpPr/>
          <p:nvPr/>
        </p:nvSpPr>
        <p:spPr>
          <a:xfrm>
            <a:off x="4937760" y="3700949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0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Hver klasse velger foreldrekontakter.</a:t>
            </a:r>
            <a:endParaRPr lang="nb-NO" sz="1000" noProof="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411480" cy="51435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6" name="Text 4"/>
          <p:cNvSpPr/>
          <p:nvPr/>
        </p:nvSpPr>
        <p:spPr>
          <a:xfrm>
            <a:off x="685800" y="9144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36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Spørsmål og takk for i dag</a:t>
            </a:r>
            <a:endParaRPr lang="nb-NO"/>
          </a:p>
        </p:txBody>
      </p:sp>
      <p:sp>
        <p:nvSpPr>
          <p:cNvPr id="7" name="Text 5"/>
          <p:cNvSpPr/>
          <p:nvPr/>
        </p:nvSpPr>
        <p:spPr>
          <a:xfrm>
            <a:off x="685800" y="160020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1600" noProof="0" dirty="0">
              <a:solidFill>
                <a:srgbClr val="4BB8A9"/>
              </a:solidFill>
              <a:ea typeface="Calibri"/>
              <a:cs typeface="Calibri"/>
            </a:endParaRPr>
          </a:p>
        </p:txBody>
      </p:sp>
      <p:sp>
        <p:nvSpPr>
          <p:cNvPr id="8" name="Text 6"/>
          <p:cNvSpPr/>
          <p:nvPr/>
        </p:nvSpPr>
        <p:spPr>
          <a:xfrm>
            <a:off x="713232" y="23317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brynseng.osloskolen.no</a:t>
            </a:r>
            <a:endParaRPr lang="nb-NO" sz="1400" noProof="0" dirty="0"/>
          </a:p>
        </p:txBody>
      </p:sp>
      <p:sp>
        <p:nvSpPr>
          <p:cNvPr id="9" name="Text 7"/>
          <p:cNvSpPr/>
          <p:nvPr/>
        </p:nvSpPr>
        <p:spPr>
          <a:xfrm>
            <a:off x="713232" y="28346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📲  Skolemelding for kommunikasjon med skolen</a:t>
            </a:r>
            <a:endParaRPr lang="nb-NO" sz="1400" noProof="0" dirty="0"/>
          </a:p>
        </p:txBody>
      </p:sp>
      <p:sp>
        <p:nvSpPr>
          <p:cNvPr id="10" name="Text 8"/>
          <p:cNvSpPr/>
          <p:nvPr/>
        </p:nvSpPr>
        <p:spPr>
          <a:xfrm>
            <a:off x="713232" y="333756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</a:t>
            </a:r>
            <a:r>
              <a:rPr lang="nb-NO" sz="1400" noProof="0" dirty="0" err="1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Vigilo</a:t>
            </a:r>
            <a:r>
              <a:rPr lang="nb-NO" sz="14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 fravær, timeplan og vurdering</a:t>
            </a:r>
            <a:endParaRPr lang="nb-NO" sz="1400" noProof="0" dirty="0"/>
          </a:p>
        </p:txBody>
      </p:sp>
      <p:sp>
        <p:nvSpPr>
          <p:cNvPr id="11" name="Text 9"/>
          <p:cNvSpPr/>
          <p:nvPr/>
        </p:nvSpPr>
        <p:spPr>
          <a:xfrm>
            <a:off x="685800" y="41605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b="1" i="1" noProof="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 gleder oss til å se elevene 17. august!</a:t>
            </a:r>
            <a:endParaRPr lang="nb-NO" sz="1400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6" name="Text 4"/>
          <p:cNvSpPr/>
          <p:nvPr/>
        </p:nvSpPr>
        <p:spPr>
          <a:xfrm>
            <a:off x="358140" y="118795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750" noProof="0" dirty="0"/>
          </a:p>
        </p:txBody>
      </p:sp>
      <p:sp>
        <p:nvSpPr>
          <p:cNvPr id="7" name="Text 5"/>
          <p:cNvSpPr/>
          <p:nvPr/>
        </p:nvSpPr>
        <p:spPr>
          <a:xfrm>
            <a:off x="405554" y="112395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2800" noProof="0" dirty="0"/>
          </a:p>
        </p:txBody>
      </p:sp>
      <p:sp>
        <p:nvSpPr>
          <p:cNvPr id="8" name="Shape 6"/>
          <p:cNvSpPr/>
          <p:nvPr/>
        </p:nvSpPr>
        <p:spPr>
          <a:xfrm>
            <a:off x="467868" y="1293114"/>
            <a:ext cx="8229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9" name="Shape 7"/>
          <p:cNvSpPr/>
          <p:nvPr/>
        </p:nvSpPr>
        <p:spPr>
          <a:xfrm>
            <a:off x="577596" y="1338834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0" name="Text 8"/>
          <p:cNvSpPr/>
          <p:nvPr/>
        </p:nvSpPr>
        <p:spPr>
          <a:xfrm>
            <a:off x="577596" y="133883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1" name="Text 9"/>
          <p:cNvSpPr/>
          <p:nvPr/>
        </p:nvSpPr>
        <p:spPr>
          <a:xfrm>
            <a:off x="998220" y="1320546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300">
                <a:solidFill>
                  <a:srgbClr val="4A5568"/>
                </a:solidFill>
                <a:ea typeface="Calibri"/>
                <a:cs typeface="Calibri"/>
              </a:rPr>
              <a:t>Laget rundt eleven</a:t>
            </a:r>
            <a:endParaRPr lang="nb-NO" sz="1300" noProof="0" dirty="0">
              <a:solidFill>
                <a:srgbClr val="4A5568"/>
              </a:solidFill>
              <a:ea typeface="Calibri"/>
              <a:cs typeface="Calibri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467868" y="1713738"/>
            <a:ext cx="8229600" cy="384048"/>
          </a:xfrm>
          <a:prstGeom prst="rect">
            <a:avLst/>
          </a:prstGeom>
          <a:solidFill>
            <a:srgbClr val="EFF7F8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3" name="Shape 11"/>
          <p:cNvSpPr/>
          <p:nvPr/>
        </p:nvSpPr>
        <p:spPr>
          <a:xfrm>
            <a:off x="577596" y="1759458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4" name="Text 12"/>
          <p:cNvSpPr/>
          <p:nvPr/>
        </p:nvSpPr>
        <p:spPr>
          <a:xfrm>
            <a:off x="577596" y="175945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998220" y="1741170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Skolestart og skoledagen</a:t>
            </a:r>
            <a:endParaRPr lang="nb-NO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467868" y="2134362"/>
            <a:ext cx="8229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7" name="Shape 15"/>
          <p:cNvSpPr/>
          <p:nvPr/>
        </p:nvSpPr>
        <p:spPr>
          <a:xfrm>
            <a:off x="577596" y="2180082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8" name="Text 16"/>
          <p:cNvSpPr/>
          <p:nvPr/>
        </p:nvSpPr>
        <p:spPr>
          <a:xfrm>
            <a:off x="577596" y="218008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998220" y="2161794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Timeplan</a:t>
            </a:r>
            <a:r>
              <a:rPr lang="nb-NO" sz="13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, valgfag og språkfag</a:t>
            </a:r>
            <a:endParaRPr lang="nb-NO" sz="1300" noProof="0">
              <a:latin typeface="Calibri"/>
              <a:ea typeface="Calibri"/>
              <a:cs typeface="Calibri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467868" y="2554986"/>
            <a:ext cx="8229600" cy="384048"/>
          </a:xfrm>
          <a:prstGeom prst="rect">
            <a:avLst/>
          </a:prstGeom>
          <a:solidFill>
            <a:srgbClr val="EFF7F8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1" name="Shape 19"/>
          <p:cNvSpPr/>
          <p:nvPr/>
        </p:nvSpPr>
        <p:spPr>
          <a:xfrm>
            <a:off x="577596" y="2600706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2" name="Text 20"/>
          <p:cNvSpPr/>
          <p:nvPr/>
        </p:nvSpPr>
        <p:spPr>
          <a:xfrm>
            <a:off x="577596" y="260070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998220" y="2582418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Karakterer og vurdering</a:t>
            </a:r>
            <a:endParaRPr lang="nb-NO" sz="1300" noProof="0" dirty="0"/>
          </a:p>
        </p:txBody>
      </p:sp>
      <p:sp>
        <p:nvSpPr>
          <p:cNvPr id="24" name="Shape 22"/>
          <p:cNvSpPr/>
          <p:nvPr/>
        </p:nvSpPr>
        <p:spPr>
          <a:xfrm>
            <a:off x="467868" y="2975610"/>
            <a:ext cx="8229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5" name="Shape 23"/>
          <p:cNvSpPr/>
          <p:nvPr/>
        </p:nvSpPr>
        <p:spPr>
          <a:xfrm>
            <a:off x="577596" y="3021330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6" name="Text 24"/>
          <p:cNvSpPr/>
          <p:nvPr/>
        </p:nvSpPr>
        <p:spPr>
          <a:xfrm>
            <a:off x="577596" y="302133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998220" y="3003042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Forventninger og praktisk informasjon</a:t>
            </a:r>
            <a:endParaRPr lang="nb-NO" sz="1300" noProof="0" dirty="0"/>
          </a:p>
        </p:txBody>
      </p:sp>
      <p:sp>
        <p:nvSpPr>
          <p:cNvPr id="28" name="Shape 26"/>
          <p:cNvSpPr/>
          <p:nvPr/>
        </p:nvSpPr>
        <p:spPr>
          <a:xfrm>
            <a:off x="467868" y="3396234"/>
            <a:ext cx="8229600" cy="384048"/>
          </a:xfrm>
          <a:prstGeom prst="rect">
            <a:avLst/>
          </a:prstGeom>
          <a:solidFill>
            <a:srgbClr val="EFF7F8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9" name="Shape 27"/>
          <p:cNvSpPr/>
          <p:nvPr/>
        </p:nvSpPr>
        <p:spPr>
          <a:xfrm>
            <a:off x="577596" y="3441954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0" name="Text 28"/>
          <p:cNvSpPr/>
          <p:nvPr/>
        </p:nvSpPr>
        <p:spPr>
          <a:xfrm>
            <a:off x="577596" y="344195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998220" y="3423666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Skole-hjem-samarbeid</a:t>
            </a:r>
            <a:endParaRPr lang="nb-NO" sz="1300" noProof="0" dirty="0"/>
          </a:p>
        </p:txBody>
      </p:sp>
      <p:sp>
        <p:nvSpPr>
          <p:cNvPr id="32" name="Shape 30"/>
          <p:cNvSpPr/>
          <p:nvPr/>
        </p:nvSpPr>
        <p:spPr>
          <a:xfrm>
            <a:off x="467868" y="3816858"/>
            <a:ext cx="8229600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3" name="Shape 31"/>
          <p:cNvSpPr/>
          <p:nvPr/>
        </p:nvSpPr>
        <p:spPr>
          <a:xfrm>
            <a:off x="577596" y="3862578"/>
            <a:ext cx="292608" cy="292608"/>
          </a:xfrm>
          <a:prstGeom prst="ellipse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4" name="Text 32"/>
          <p:cNvSpPr/>
          <p:nvPr/>
        </p:nvSpPr>
        <p:spPr>
          <a:xfrm>
            <a:off x="577596" y="386257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900" b="1" noProof="0" dirty="0">
              <a:solidFill>
                <a:srgbClr val="FFFFFF"/>
              </a:solidFill>
              <a:ea typeface="Calibri"/>
              <a:cs typeface="Calibri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998220" y="3844290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Eventuelt</a:t>
            </a:r>
            <a:r>
              <a:rPr lang="nb-NO" sz="130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og frivillig omvisning</a:t>
            </a:r>
            <a:endParaRPr lang="nb-NO" sz="1300" noProof="0">
              <a:latin typeface="Calibri"/>
              <a:ea typeface="Calibri"/>
              <a:cs typeface="Calibri"/>
            </a:endParaRP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3CFCDC6D-C10A-90E2-F136-5B6DCE0A4773}"/>
              </a:ext>
            </a:extLst>
          </p:cNvPr>
          <p:cNvSpPr txBox="1"/>
          <p:nvPr/>
        </p:nvSpPr>
        <p:spPr>
          <a:xfrm>
            <a:off x="468630" y="388620"/>
            <a:ext cx="4572000" cy="8002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b-NO" sz="2800" b="1">
                <a:solidFill>
                  <a:srgbClr val="13384F"/>
                </a:solidFill>
                <a:latin typeface="Calibri"/>
              </a:rPr>
              <a:t>Prate om i dag</a:t>
            </a:r>
            <a:endParaRPr lang="nb-NO"/>
          </a:p>
          <a:p>
            <a:pPr algn="ctr"/>
            <a:endParaRPr lang="nb-N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AF9A3357-77A9-C74A-D195-F95DB1230F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192"/>
          <a:stretch>
            <a:fillRect/>
          </a:stretch>
        </p:blipFill>
        <p:spPr>
          <a:xfrm>
            <a:off x="20" y="961"/>
            <a:ext cx="9143980" cy="514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913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B9A32-DF08-2E33-3A53-F244726B1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5603C935-F4AA-AE53-AD26-B56D1D2B15D8}"/>
              </a:ext>
            </a:extLst>
          </p:cNvPr>
          <p:cNvSpPr/>
          <p:nvPr/>
        </p:nvSpPr>
        <p:spPr>
          <a:xfrm>
            <a:off x="841248" y="3657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2800" b="1">
                <a:solidFill>
                  <a:srgbClr val="13384F"/>
                </a:solidFill>
                <a:latin typeface="Calibri"/>
                <a:ea typeface="Calibri"/>
                <a:cs typeface="Calibri"/>
              </a:rPr>
              <a:t>Møt lærerne på team 8</a:t>
            </a:r>
            <a:endParaRPr lang="nb-NO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81C009E-6B20-BB6B-D4DF-E263EC3C5177}"/>
              </a:ext>
            </a:extLst>
          </p:cNvPr>
          <p:cNvSpPr/>
          <p:nvPr/>
        </p:nvSpPr>
        <p:spPr>
          <a:xfrm>
            <a:off x="548640" y="475945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900" noProof="0">
                <a:solidFill>
                  <a:srgbClr val="6272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· 2026/2027</a:t>
            </a:r>
            <a:endParaRPr lang="nb-NO" sz="900" noProof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252B6999-503C-94B4-810C-F74F16260D2C}"/>
              </a:ext>
            </a:extLst>
          </p:cNvPr>
          <p:cNvSpPr/>
          <p:nvPr/>
        </p:nvSpPr>
        <p:spPr>
          <a:xfrm>
            <a:off x="7680960" y="4759452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endParaRPr lang="nb-NO" sz="900" noProof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B6B50573-9CEB-B0C8-A34D-5FCF74A87A2C}"/>
              </a:ext>
            </a:extLst>
          </p:cNvPr>
          <p:cNvSpPr/>
          <p:nvPr/>
        </p:nvSpPr>
        <p:spPr>
          <a:xfrm>
            <a:off x="841248" y="1208722"/>
            <a:ext cx="3703320" cy="502920"/>
          </a:xfrm>
          <a:prstGeom prst="rect">
            <a:avLst/>
          </a:prstGeom>
          <a:solidFill>
            <a:srgbClr val="13384F"/>
          </a:solidFill>
          <a:ln/>
        </p:spPr>
        <p:txBody>
          <a:bodyPr/>
          <a:lstStyle/>
          <a:p>
            <a:endParaRPr lang="nb-NO" noProof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7F51DE5D-7A57-CA6C-7996-896507B725C2}"/>
              </a:ext>
            </a:extLst>
          </p:cNvPr>
          <p:cNvSpPr/>
          <p:nvPr/>
        </p:nvSpPr>
        <p:spPr>
          <a:xfrm>
            <a:off x="1005840" y="1208722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8AB</a:t>
            </a:r>
            <a:endParaRPr lang="nb-NO" sz="1400" noProof="0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8B0BEB28-FA1B-96C5-1A62-A09CCFB87425}"/>
              </a:ext>
            </a:extLst>
          </p:cNvPr>
          <p:cNvSpPr/>
          <p:nvPr/>
        </p:nvSpPr>
        <p:spPr>
          <a:xfrm>
            <a:off x="841248" y="1655779"/>
            <a:ext cx="3703320" cy="2222992"/>
          </a:xfrm>
          <a:prstGeom prst="rect">
            <a:avLst/>
          </a:prstGeom>
          <a:solidFill>
            <a:srgbClr val="EEF3F4"/>
          </a:solidFill>
          <a:ln w="12700">
            <a:solidFill>
              <a:srgbClr val="D8E1E3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3C428393-2DB7-431F-FEF9-FA67DBF5CB83}"/>
              </a:ext>
            </a:extLst>
          </p:cNvPr>
          <p:cNvSpPr/>
          <p:nvPr/>
        </p:nvSpPr>
        <p:spPr>
          <a:xfrm>
            <a:off x="1005840" y="1759935"/>
            <a:ext cx="33832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>
                <a:solidFill>
                  <a:srgbClr val="1F2A30"/>
                </a:solidFill>
                <a:latin typeface="Calibri"/>
                <a:ea typeface="Calibri"/>
                <a:cs typeface="Calibri"/>
              </a:rPr>
              <a:t>Trygve (K8A)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>
                <a:solidFill>
                  <a:srgbClr val="1F2A30"/>
                </a:solidFill>
                <a:latin typeface="Calibri"/>
                <a:ea typeface="Calibri"/>
                <a:cs typeface="Calibri"/>
              </a:rPr>
              <a:t>Martine (K8A)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>
                <a:solidFill>
                  <a:srgbClr val="1F2A30"/>
                </a:solidFill>
                <a:latin typeface="Calibri"/>
                <a:ea typeface="Calibri"/>
                <a:cs typeface="Calibri"/>
              </a:rPr>
              <a:t>Camilla (K8B)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>
                <a:solidFill>
                  <a:srgbClr val="1F2A30"/>
                </a:solidFill>
                <a:latin typeface="Calibri"/>
                <a:ea typeface="Calibri"/>
                <a:cs typeface="Calibri"/>
              </a:rPr>
              <a:t>Tina (K8B) </a:t>
            </a: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>
                <a:solidFill>
                  <a:srgbClr val="1F2A30"/>
                </a:solidFill>
                <a:latin typeface="Calibri"/>
                <a:ea typeface="Calibri"/>
                <a:cs typeface="Calibri"/>
              </a:rPr>
              <a:t>Klaus </a:t>
            </a:r>
            <a:endParaRPr lang="nb-NO" noProof="0">
              <a:latin typeface="Calibri"/>
              <a:ea typeface="Calibri"/>
              <a:cs typeface="Calibri"/>
            </a:endParaRPr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85E396A9-AC1E-BA1E-FB92-33C32DFC71DB}"/>
              </a:ext>
            </a:extLst>
          </p:cNvPr>
          <p:cNvSpPr/>
          <p:nvPr/>
        </p:nvSpPr>
        <p:spPr>
          <a:xfrm>
            <a:off x="4910328" y="1208722"/>
            <a:ext cx="3703320" cy="502920"/>
          </a:xfrm>
          <a:prstGeom prst="rect">
            <a:avLst/>
          </a:prstGeom>
          <a:solidFill>
            <a:srgbClr val="0F7C8A"/>
          </a:solidFill>
          <a:ln/>
        </p:spPr>
        <p:txBody>
          <a:bodyPr/>
          <a:lstStyle/>
          <a:p>
            <a:endParaRPr lang="nb-NO" noProof="0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60078648-FF0C-7F8C-F395-9AF1EEDEE235}"/>
              </a:ext>
            </a:extLst>
          </p:cNvPr>
          <p:cNvSpPr/>
          <p:nvPr/>
        </p:nvSpPr>
        <p:spPr>
          <a:xfrm>
            <a:off x="5074920" y="1208722"/>
            <a:ext cx="3429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b="1" noProof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8CD</a:t>
            </a:r>
            <a:endParaRPr lang="nb-NO" sz="1400" noProof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725F4D3F-5728-355D-5CB3-CE91BF72F982}"/>
              </a:ext>
            </a:extLst>
          </p:cNvPr>
          <p:cNvSpPr/>
          <p:nvPr/>
        </p:nvSpPr>
        <p:spPr>
          <a:xfrm>
            <a:off x="4910328" y="1711643"/>
            <a:ext cx="3703320" cy="2167128"/>
          </a:xfrm>
          <a:prstGeom prst="rect">
            <a:avLst/>
          </a:prstGeom>
          <a:solidFill>
            <a:srgbClr val="EEF3F4"/>
          </a:solidFill>
          <a:ln w="12700">
            <a:solidFill>
              <a:srgbClr val="D8E1E3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55F1374C-1512-58E8-C9ED-1AD4D7FB80DD}"/>
              </a:ext>
            </a:extLst>
          </p:cNvPr>
          <p:cNvSpPr/>
          <p:nvPr/>
        </p:nvSpPr>
        <p:spPr>
          <a:xfrm>
            <a:off x="5070348" y="1753649"/>
            <a:ext cx="3411855" cy="20331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/>
              <a:t>Rannei (K8C)</a:t>
            </a:r>
            <a:endParaRPr lang="nb-NO" noProof="0">
              <a:ea typeface="Calibri"/>
              <a:cs typeface="Calibri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/>
              <a:t>Alma (K8C) </a:t>
            </a:r>
            <a:endParaRPr lang="nb-NO" noProof="0">
              <a:ea typeface="Calibri"/>
              <a:cs typeface="Calibri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/>
              <a:t>Kjetil (K8D)</a:t>
            </a:r>
            <a:endParaRPr lang="nb-NO" noProof="0">
              <a:ea typeface="Calibri"/>
              <a:cs typeface="Calibri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/>
              <a:t>Mari (K8D) </a:t>
            </a:r>
            <a:endParaRPr lang="nb-NO" noProof="0">
              <a:ea typeface="Calibri"/>
              <a:cs typeface="Calibri"/>
            </a:endParaRPr>
          </a:p>
          <a:p>
            <a:pPr algn="ctr">
              <a:lnSpc>
                <a:spcPct val="110000"/>
              </a:lnSpc>
              <a:spcAft>
                <a:spcPts val="1200"/>
              </a:spcAft>
              <a:buSzPct val="100000"/>
            </a:pPr>
            <a:r>
              <a:rPr lang="nb-NO" noProof="0"/>
              <a:t>Martin </a:t>
            </a:r>
            <a:endParaRPr lang="nb-NO" noProof="0">
              <a:ea typeface="Calibri"/>
              <a:cs typeface="Calibri"/>
            </a:endParaRP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4D2B7129-246F-15CF-8379-DBB48E01DD0F}"/>
              </a:ext>
            </a:extLst>
          </p:cNvPr>
          <p:cNvSpPr txBox="1"/>
          <p:nvPr/>
        </p:nvSpPr>
        <p:spPr>
          <a:xfrm>
            <a:off x="1502229" y="4178808"/>
            <a:ext cx="6178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noProof="0"/>
              <a:t>Miljøteam: to assistenter, miljøarbeider og sosiallærer </a:t>
            </a:r>
          </a:p>
        </p:txBody>
      </p:sp>
    </p:spTree>
    <p:extLst>
      <p:ext uri="{BB962C8B-B14F-4D97-AF65-F5344CB8AC3E}">
        <p14:creationId xmlns:p14="http://schemas.microsoft.com/office/powerpoint/2010/main" val="1359149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900" noProof="1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1"/>
          </a:p>
        </p:txBody>
      </p:sp>
      <p:sp>
        <p:nvSpPr>
          <p:cNvPr id="5" name="Shape 3"/>
          <p:cNvSpPr/>
          <p:nvPr/>
        </p:nvSpPr>
        <p:spPr>
          <a:xfrm>
            <a:off x="457199" y="749807"/>
            <a:ext cx="2348524" cy="625701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6" name="Text 4"/>
          <p:cNvSpPr/>
          <p:nvPr/>
        </p:nvSpPr>
        <p:spPr>
          <a:xfrm>
            <a:off x="699476" y="928116"/>
            <a:ext cx="186396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400" b="1" kern="0" spc="150" noProof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UNGDOMSTRINNET</a:t>
            </a:r>
            <a:endParaRPr lang="nb-NO" sz="1400" noProof="1"/>
          </a:p>
        </p:txBody>
      </p:sp>
      <p:sp>
        <p:nvSpPr>
          <p:cNvPr id="8" name="Shape 6"/>
          <p:cNvSpPr/>
          <p:nvPr/>
        </p:nvSpPr>
        <p:spPr>
          <a:xfrm>
            <a:off x="365760" y="173736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b-NO" noProof="1"/>
          </a:p>
        </p:txBody>
      </p:sp>
      <p:sp>
        <p:nvSpPr>
          <p:cNvPr id="9" name="Shape 7"/>
          <p:cNvSpPr/>
          <p:nvPr/>
        </p:nvSpPr>
        <p:spPr>
          <a:xfrm>
            <a:off x="365760" y="173736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10" name="Text 8"/>
          <p:cNvSpPr/>
          <p:nvPr/>
        </p:nvSpPr>
        <p:spPr>
          <a:xfrm>
            <a:off x="530352" y="18105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200" noProof="1">
                <a:solidFill>
                  <a:srgbClr val="000000"/>
                </a:solidFill>
              </a:rPr>
              <a:t>🏫</a:t>
            </a:r>
            <a:endParaRPr lang="nb-NO" sz="2200" noProof="1"/>
          </a:p>
        </p:txBody>
      </p:sp>
      <p:sp>
        <p:nvSpPr>
          <p:cNvPr id="11" name="Text 9"/>
          <p:cNvSpPr/>
          <p:nvPr/>
        </p:nvSpPr>
        <p:spPr>
          <a:xfrm>
            <a:off x="1051560" y="1828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1300" b="1" noProof="1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 og D-fløyen</a:t>
            </a:r>
            <a:endParaRPr lang="nb-NO" sz="1300" noProof="1"/>
          </a:p>
        </p:txBody>
      </p:sp>
      <p:sp>
        <p:nvSpPr>
          <p:cNvPr id="12" name="Text 10"/>
          <p:cNvSpPr/>
          <p:nvPr/>
        </p:nvSpPr>
        <p:spPr>
          <a:xfrm>
            <a:off x="1051560" y="216712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b-NO" sz="1100" noProof="1">
                <a:latin typeface="Calibri"/>
                <a:ea typeface="Calibri"/>
                <a:cs typeface="Calibri"/>
              </a:rPr>
              <a:t>Ungdomstrinnet holder til i C- og D-fløyen. Egne arealer tilpasset ungdom. Elevene spiser i klasserommet hver dag. Det sikrer at alle faktisk spiser, og gir oss rom for miljøarbeid og uformelle samtaler.</a:t>
            </a:r>
            <a:endParaRPr lang="nb-NO" sz="1100">
              <a:ea typeface="Calibri"/>
              <a:cs typeface="Calibri"/>
            </a:endParaRPr>
          </a:p>
          <a:p>
            <a:endParaRPr lang="nb-NO"/>
          </a:p>
        </p:txBody>
      </p:sp>
      <p:sp>
        <p:nvSpPr>
          <p:cNvPr id="13" name="Shape 11"/>
          <p:cNvSpPr/>
          <p:nvPr/>
        </p:nvSpPr>
        <p:spPr>
          <a:xfrm>
            <a:off x="4663440" y="173736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b-NO" noProof="1"/>
          </a:p>
        </p:txBody>
      </p:sp>
      <p:sp>
        <p:nvSpPr>
          <p:cNvPr id="14" name="Shape 12"/>
          <p:cNvSpPr/>
          <p:nvPr/>
        </p:nvSpPr>
        <p:spPr>
          <a:xfrm>
            <a:off x="4663440" y="173736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15" name="Text 13"/>
          <p:cNvSpPr/>
          <p:nvPr/>
        </p:nvSpPr>
        <p:spPr>
          <a:xfrm>
            <a:off x="4828032" y="18105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200" noProof="1">
                <a:solidFill>
                  <a:srgbClr val="000000"/>
                </a:solidFill>
              </a:rPr>
              <a:t>👥</a:t>
            </a:r>
            <a:endParaRPr lang="nb-NO" sz="2200" noProof="1"/>
          </a:p>
        </p:txBody>
      </p:sp>
      <p:sp>
        <p:nvSpPr>
          <p:cNvPr id="16" name="Text 14"/>
          <p:cNvSpPr/>
          <p:nvPr/>
        </p:nvSpPr>
        <p:spPr>
          <a:xfrm>
            <a:off x="5349240" y="182880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1300" b="1" noProof="1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kontaktlærere</a:t>
            </a:r>
            <a:endParaRPr lang="nb-NO" sz="1300" noProof="1"/>
          </a:p>
        </p:txBody>
      </p:sp>
      <p:sp>
        <p:nvSpPr>
          <p:cNvPr id="17" name="Text 15"/>
          <p:cNvSpPr/>
          <p:nvPr/>
        </p:nvSpPr>
        <p:spPr>
          <a:xfrm>
            <a:off x="5349240" y="216712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nb-NO" sz="1100" noProof="1">
                <a:latin typeface="Calibri"/>
                <a:ea typeface="Calibri"/>
                <a:cs typeface="Calibri"/>
              </a:rPr>
              <a:t>Hver klasse får to kontaktlærere som kjenner elevene ekstra godt, og som er primærkontakt med hjemmet.</a:t>
            </a:r>
          </a:p>
        </p:txBody>
      </p:sp>
      <p:sp>
        <p:nvSpPr>
          <p:cNvPr id="18" name="Shape 16"/>
          <p:cNvSpPr/>
          <p:nvPr/>
        </p:nvSpPr>
        <p:spPr>
          <a:xfrm>
            <a:off x="365760" y="315468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b-NO" noProof="1"/>
          </a:p>
        </p:txBody>
      </p:sp>
      <p:sp>
        <p:nvSpPr>
          <p:cNvPr id="19" name="Shape 17"/>
          <p:cNvSpPr/>
          <p:nvPr/>
        </p:nvSpPr>
        <p:spPr>
          <a:xfrm>
            <a:off x="365760" y="315468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20" name="Text 18"/>
          <p:cNvSpPr/>
          <p:nvPr/>
        </p:nvSpPr>
        <p:spPr>
          <a:xfrm>
            <a:off x="530352" y="3227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200" noProof="1">
                <a:solidFill>
                  <a:srgbClr val="000000"/>
                </a:solidFill>
              </a:rPr>
              <a:t>📚</a:t>
            </a:r>
            <a:endParaRPr lang="nb-NO" sz="2200" noProof="1"/>
          </a:p>
        </p:txBody>
      </p:sp>
      <p:sp>
        <p:nvSpPr>
          <p:cNvPr id="21" name="Text 19"/>
          <p:cNvSpPr/>
          <p:nvPr/>
        </p:nvSpPr>
        <p:spPr>
          <a:xfrm>
            <a:off x="1051560" y="32461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nb-NO" sz="1300" b="1" noProof="1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Bredt fagtilbud</a:t>
            </a:r>
            <a:endParaRPr lang="nb-NO" sz="1300" noProof="1"/>
          </a:p>
        </p:txBody>
      </p:sp>
      <p:sp>
        <p:nvSpPr>
          <p:cNvPr id="22" name="Text 20"/>
          <p:cNvSpPr/>
          <p:nvPr/>
        </p:nvSpPr>
        <p:spPr>
          <a:xfrm>
            <a:off x="1051560" y="358444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b-NO" sz="1100" noProof="1">
                <a:latin typeface="Calibri"/>
                <a:ea typeface="Calibri"/>
                <a:cs typeface="Calibri"/>
              </a:rPr>
              <a:t>23 timer i snitt per uke med alle kjernefag, valgfag og språkfag. Flere tverrfaglige dager og egne fagdager i løpet av skoleåret.</a:t>
            </a:r>
            <a:endParaRPr lang="nb-NO"/>
          </a:p>
        </p:txBody>
      </p:sp>
      <p:sp>
        <p:nvSpPr>
          <p:cNvPr id="23" name="Shape 21"/>
          <p:cNvSpPr/>
          <p:nvPr/>
        </p:nvSpPr>
        <p:spPr>
          <a:xfrm>
            <a:off x="4663440" y="3154680"/>
            <a:ext cx="40233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nb-NO" noProof="1"/>
          </a:p>
        </p:txBody>
      </p:sp>
      <p:sp>
        <p:nvSpPr>
          <p:cNvPr id="24" name="Shape 22"/>
          <p:cNvSpPr/>
          <p:nvPr/>
        </p:nvSpPr>
        <p:spPr>
          <a:xfrm>
            <a:off x="4663440" y="3154680"/>
            <a:ext cx="64008" cy="1188720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1"/>
          </a:p>
        </p:txBody>
      </p:sp>
      <p:sp>
        <p:nvSpPr>
          <p:cNvPr id="25" name="Text 23"/>
          <p:cNvSpPr/>
          <p:nvPr/>
        </p:nvSpPr>
        <p:spPr>
          <a:xfrm>
            <a:off x="4828032" y="32278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2200" noProof="1">
                <a:solidFill>
                  <a:srgbClr val="000000"/>
                </a:solidFill>
              </a:rPr>
              <a:t>🌿</a:t>
            </a:r>
            <a:endParaRPr lang="nb-NO" sz="2200" noProof="1"/>
          </a:p>
        </p:txBody>
      </p:sp>
      <p:sp>
        <p:nvSpPr>
          <p:cNvPr id="26" name="Text 24"/>
          <p:cNvSpPr/>
          <p:nvPr/>
        </p:nvSpPr>
        <p:spPr>
          <a:xfrm>
            <a:off x="5349240" y="32461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300" b="1" noProof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Egne tidspunkt for friminutt</a:t>
            </a:r>
            <a:endParaRPr lang="nb-NO" sz="1300" noProof="1"/>
          </a:p>
        </p:txBody>
      </p:sp>
      <p:sp>
        <p:nvSpPr>
          <p:cNvPr id="27" name="Text 25"/>
          <p:cNvSpPr/>
          <p:nvPr/>
        </p:nvSpPr>
        <p:spPr>
          <a:xfrm>
            <a:off x="5349240" y="3584448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nb-NO" sz="1100" noProof="1">
                <a:latin typeface="Calibri"/>
                <a:ea typeface="Calibri"/>
                <a:cs typeface="Calibri"/>
              </a:rPr>
              <a:t>Uteområdet tilpasses ungdommenes behov. Elevene skjermes fra barnetrinnet ved å ha friminutt på egne tidspunkt.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5" name="Shape 3"/>
          <p:cNvSpPr/>
          <p:nvPr/>
        </p:nvSpPr>
        <p:spPr>
          <a:xfrm>
            <a:off x="5029200" y="0"/>
            <a:ext cx="4114800" cy="5143500"/>
          </a:xfrm>
          <a:prstGeom prst="rect">
            <a:avLst/>
          </a:prstGeom>
          <a:solidFill>
            <a:srgbClr val="162840"/>
          </a:solidFill>
          <a:ln w="12700">
            <a:solidFill>
              <a:srgbClr val="162840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43891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30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Første skoledag</a:t>
            </a:r>
            <a:endParaRPr lang="nb-NO" sz="3000" noProof="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4389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b="1" noProof="0" dirty="0">
                <a:solidFill>
                  <a:srgbClr val="E8A8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📅  Mandag 17. august 2026</a:t>
            </a:r>
            <a:endParaRPr lang="nb-NO" sz="1400" noProof="0" dirty="0"/>
          </a:p>
        </p:txBody>
      </p:sp>
      <p:sp>
        <p:nvSpPr>
          <p:cNvPr id="10" name="Text 8"/>
          <p:cNvSpPr/>
          <p:nvPr/>
        </p:nvSpPr>
        <p:spPr>
          <a:xfrm>
            <a:off x="457200" y="2377440"/>
            <a:ext cx="43891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400" noProof="0">
                <a:solidFill>
                  <a:srgbClr val="CCEEFF"/>
                </a:solidFill>
                <a:latin typeface="Calibri"/>
                <a:ea typeface="Calibri"/>
                <a:cs typeface="Calibri"/>
              </a:rPr>
              <a:t>🕓  Oppmøte kl. 09.00</a:t>
            </a:r>
            <a:r>
              <a:rPr lang="nb-NO" sz="1400">
                <a:solidFill>
                  <a:srgbClr val="CCEEFF"/>
                </a:solidFill>
                <a:latin typeface="Calibri"/>
                <a:ea typeface="Calibri"/>
                <a:cs typeface="Calibri"/>
              </a:rPr>
              <a:t> i skolegården ved flaggstanga</a:t>
            </a:r>
            <a:endParaRPr lang="nb-NO" sz="1400" noProof="0"/>
          </a:p>
        </p:txBody>
      </p:sp>
      <p:sp>
        <p:nvSpPr>
          <p:cNvPr id="11" name="Text 9"/>
          <p:cNvSpPr/>
          <p:nvPr/>
        </p:nvSpPr>
        <p:spPr>
          <a:xfrm>
            <a:off x="457200" y="3044299"/>
            <a:ext cx="4389120" cy="6315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4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Kontaktlærere tar imot elevene. </a:t>
            </a:r>
            <a:r>
              <a:rPr lang="nb-NO" sz="140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Første uken brukes på å  </a:t>
            </a:r>
          </a:p>
          <a:p>
            <a:r>
              <a:rPr lang="nb-NO" sz="1400">
                <a:solidFill>
                  <a:srgbClr val="CCEEFF"/>
                </a:solidFill>
                <a:latin typeface="Calibri"/>
                <a:ea typeface="Calibri"/>
                <a:cs typeface="Calibri"/>
              </a:rPr>
              <a:t>       bli kjent, kartlegging, utflukter, praktiske gjøremål og  </a:t>
            </a:r>
          </a:p>
          <a:p>
            <a:r>
              <a:rPr lang="nb-NO" sz="1400">
                <a:solidFill>
                  <a:srgbClr val="CCEEFF"/>
                </a:solidFill>
                <a:latin typeface="Calibri"/>
                <a:ea typeface="Calibri"/>
                <a:cs typeface="Calibri"/>
              </a:rPr>
              <a:t>       presentasjon av fag</a:t>
            </a:r>
            <a:endParaRPr lang="nb-NO" sz="14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nb-NO" sz="1400" noProof="0" dirty="0">
              <a:solidFill>
                <a:srgbClr val="CCEE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5166360" y="516311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1800" noProof="0" dirty="0"/>
          </a:p>
        </p:txBody>
      </p:sp>
      <p:sp>
        <p:nvSpPr>
          <p:cNvPr id="13" name="Shape 11"/>
          <p:cNvSpPr/>
          <p:nvPr/>
        </p:nvSpPr>
        <p:spPr>
          <a:xfrm>
            <a:off x="5166360" y="2012335"/>
            <a:ext cx="3566160" cy="749808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4" name="Text 12"/>
          <p:cNvSpPr/>
          <p:nvPr/>
        </p:nvSpPr>
        <p:spPr>
          <a:xfrm>
            <a:off x="5303520" y="2034215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600" noProof="0" dirty="0">
                <a:solidFill>
                  <a:srgbClr val="CCEEFF"/>
                </a:solidFill>
                <a:ea typeface="Calibri" pitchFamily="34" charset="-122"/>
                <a:cs typeface="Calibri" pitchFamily="34" charset="-120"/>
              </a:rPr>
              <a:t>Nytt foreldremøte tidlig høst 2026, med mer om skoleåret</a:t>
            </a:r>
            <a:endParaRPr lang="nb-NO" sz="1600" noProof="0" dirty="0"/>
          </a:p>
        </p:txBody>
      </p:sp>
      <p:sp>
        <p:nvSpPr>
          <p:cNvPr id="15" name="Shape 13"/>
          <p:cNvSpPr/>
          <p:nvPr/>
        </p:nvSpPr>
        <p:spPr>
          <a:xfrm>
            <a:off x="5166360" y="2884933"/>
            <a:ext cx="3566160" cy="749808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6" name="Text 14"/>
          <p:cNvSpPr/>
          <p:nvPr/>
        </p:nvSpPr>
        <p:spPr>
          <a:xfrm>
            <a:off x="5303520" y="2899301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Informasjon kommer via Skolemelding og skolens hjemmeside</a:t>
            </a:r>
            <a:endParaRPr lang="nb-NO" sz="1600" noProof="0" dirty="0"/>
          </a:p>
        </p:txBody>
      </p:sp>
      <p:sp>
        <p:nvSpPr>
          <p:cNvPr id="17" name="Shape 15"/>
          <p:cNvSpPr/>
          <p:nvPr/>
        </p:nvSpPr>
        <p:spPr>
          <a:xfrm>
            <a:off x="5166360" y="3757531"/>
            <a:ext cx="3566160" cy="749808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8" name="Text 16"/>
          <p:cNvSpPr/>
          <p:nvPr/>
        </p:nvSpPr>
        <p:spPr>
          <a:xfrm>
            <a:off x="5212080" y="3757531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600" noProof="0" dirty="0">
                <a:solidFill>
                  <a:srgbClr val="CCEE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Foresatte er alltid velkomne til å ta kontakt</a:t>
            </a:r>
            <a:endParaRPr lang="nb-NO" sz="1600" noProof="0" dirty="0"/>
          </a:p>
        </p:txBody>
      </p:sp>
      <p:sp>
        <p:nvSpPr>
          <p:cNvPr id="19" name="Shape 15">
            <a:extLst>
              <a:ext uri="{FF2B5EF4-FFF2-40B4-BE49-F238E27FC236}">
                <a16:creationId xmlns:a16="http://schemas.microsoft.com/office/drawing/2014/main" id="{BD19FDDB-8ED0-F18E-0356-17D17F661112}"/>
              </a:ext>
            </a:extLst>
          </p:cNvPr>
          <p:cNvSpPr/>
          <p:nvPr/>
        </p:nvSpPr>
        <p:spPr>
          <a:xfrm>
            <a:off x="5166360" y="1069195"/>
            <a:ext cx="3566160" cy="749808"/>
          </a:xfrm>
          <a:prstGeom prst="rect">
            <a:avLst/>
          </a:prstGeom>
          <a:solidFill>
            <a:srgbClr val="1E3E5C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r>
              <a:rPr lang="nb-NO" sz="1600" dirty="0">
                <a:solidFill>
                  <a:srgbClr val="CCEEFF"/>
                </a:solidFill>
                <a:ea typeface="Calibri" pitchFamily="34" charset="-122"/>
                <a:cs typeface="Calibri" pitchFamily="34" charset="-120"/>
              </a:rPr>
              <a:t>Klasselister blir sendt ut i uke 26</a:t>
            </a:r>
          </a:p>
          <a:p>
            <a:endParaRPr lang="nb-NO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en-US" sz="900"/>
          </a:p>
        </p:txBody>
      </p:sp>
      <p:sp>
        <p:nvSpPr>
          <p:cNvPr id="7" name="Text 5"/>
          <p:cNvSpPr/>
          <p:nvPr/>
        </p:nvSpPr>
        <p:spPr>
          <a:xfrm>
            <a:off x="415290" y="37719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Slik setter vi sammen klassene</a:t>
            </a:r>
            <a:endParaRPr lang="en-US" sz="2800"/>
          </a:p>
        </p:txBody>
      </p:sp>
      <p:sp>
        <p:nvSpPr>
          <p:cNvPr id="8" name="Text 6"/>
          <p:cNvSpPr/>
          <p:nvPr/>
        </p:nvSpPr>
        <p:spPr>
          <a:xfrm>
            <a:off x="415290" y="99898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i="1">
              <a:solidFill>
                <a:srgbClr val="4A5568"/>
              </a:solidFill>
              <a:ea typeface="Calibri"/>
              <a:cs typeface="Calibri"/>
            </a:endParaRPr>
          </a:p>
        </p:txBody>
      </p:sp>
      <p:sp>
        <p:nvSpPr>
          <p:cNvPr id="9" name="Shape 7"/>
          <p:cNvSpPr/>
          <p:nvPr/>
        </p:nvSpPr>
        <p:spPr>
          <a:xfrm>
            <a:off x="415290" y="1401318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2" name="Text 10"/>
          <p:cNvSpPr/>
          <p:nvPr/>
        </p:nvSpPr>
        <p:spPr>
          <a:xfrm>
            <a:off x="508718" y="1401318"/>
            <a:ext cx="8339758" cy="573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Tett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samarbeid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med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barneskolene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  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Vi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samarbeider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tett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med Hasle, Bryn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og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Brynseng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om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overgangen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400">
              <a:latin typeface="Calibri"/>
              <a:ea typeface="Calibri"/>
              <a:cs typeface="Calibri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415290" y="2004822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16" name="Text 14"/>
          <p:cNvSpPr/>
          <p:nvPr/>
        </p:nvSpPr>
        <p:spPr>
          <a:xfrm>
            <a:off x="508718" y="1992399"/>
            <a:ext cx="8331475" cy="5693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Klasser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på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tvers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av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skolene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  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Vi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bygger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gode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klasser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på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tvers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ikke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bare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etter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hvilken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skole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eleven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kommer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fra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400">
              <a:latin typeface="Calibri"/>
              <a:ea typeface="Calibri"/>
              <a:cs typeface="Calibri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415290" y="2608326"/>
            <a:ext cx="82296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0" name="Text 18"/>
          <p:cNvSpPr/>
          <p:nvPr/>
        </p:nvSpPr>
        <p:spPr>
          <a:xfrm>
            <a:off x="504577" y="2591761"/>
            <a:ext cx="8331475" cy="5652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Vi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henter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inn </a:t>
            </a:r>
            <a:r>
              <a:rPr lang="en-US" sz="1600" b="1" err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informasjon</a:t>
            </a:r>
            <a:r>
              <a:rPr lang="en-US" sz="16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   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Om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læringsmiljø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særskilte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behov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og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hensyn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rundt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hver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elev. Mange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hensyn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skal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400" err="1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ivaretas</a:t>
            </a:r>
            <a:r>
              <a:rPr lang="en-US" sz="140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1400">
              <a:solidFill>
                <a:srgbClr val="4A5568"/>
              </a:solidFill>
              <a:ea typeface="Calibri"/>
              <a:cs typeface="Calibri"/>
            </a:endParaRPr>
          </a:p>
        </p:txBody>
      </p:sp>
      <p:sp>
        <p:nvSpPr>
          <p:cNvPr id="21" name="Shape 19"/>
          <p:cNvSpPr/>
          <p:nvPr/>
        </p:nvSpPr>
        <p:spPr>
          <a:xfrm>
            <a:off x="431855" y="3462362"/>
            <a:ext cx="8229600" cy="74980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/>
          </a:p>
        </p:txBody>
      </p:sp>
      <p:sp>
        <p:nvSpPr>
          <p:cNvPr id="22" name="Shape 20"/>
          <p:cNvSpPr/>
          <p:nvPr/>
        </p:nvSpPr>
        <p:spPr>
          <a:xfrm>
            <a:off x="431855" y="3462362"/>
            <a:ext cx="82296" cy="749808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23" name="Text 21"/>
          <p:cNvSpPr/>
          <p:nvPr/>
        </p:nvSpPr>
        <p:spPr>
          <a:xfrm>
            <a:off x="751895" y="3462362"/>
            <a:ext cx="77724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400" b="1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Å skape trygghet i ny klasse tar tid. Vi gjør som hovedregel ikke eventuelle klassebytter før etter høstferien.</a:t>
            </a:r>
            <a:endParaRPr lang="nb-NO" sz="14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2524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nb-NO" sz="750" noProof="0" dirty="0"/>
          </a:p>
        </p:txBody>
      </p:sp>
      <p:sp>
        <p:nvSpPr>
          <p:cNvPr id="7" name="Text 5"/>
          <p:cNvSpPr/>
          <p:nvPr/>
        </p:nvSpPr>
        <p:spPr>
          <a:xfrm>
            <a:off x="-83891" y="12936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2800" b="1" noProof="0">
              <a:solidFill>
                <a:srgbClr val="1C3557"/>
              </a:solidFill>
              <a:ea typeface="Calibri"/>
              <a:cs typeface="Calibri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73309" y="428750"/>
            <a:ext cx="8229600" cy="9144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9" name="Text 7"/>
          <p:cNvSpPr/>
          <p:nvPr/>
        </p:nvSpPr>
        <p:spPr>
          <a:xfrm>
            <a:off x="586669" y="4478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nb-NO" sz="2000" b="1" noProof="0">
                <a:solidFill>
                  <a:srgbClr val="E8A838"/>
                </a:solidFill>
                <a:latin typeface="Calibri"/>
                <a:ea typeface="Calibri"/>
                <a:cs typeface="Calibri"/>
              </a:rPr>
              <a:t>Skoledagen </a:t>
            </a:r>
            <a:endParaRPr lang="nb-NO" sz="2000" noProof="0">
              <a:latin typeface="Calibri"/>
              <a:ea typeface="Calibri"/>
              <a:cs typeface="Calibri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162229" y="1594610"/>
            <a:ext cx="26791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11" name="Shape 9"/>
          <p:cNvSpPr/>
          <p:nvPr/>
        </p:nvSpPr>
        <p:spPr>
          <a:xfrm>
            <a:off x="3162229" y="1594610"/>
            <a:ext cx="2679192" cy="640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2" name="Text 10"/>
          <p:cNvSpPr/>
          <p:nvPr/>
        </p:nvSpPr>
        <p:spPr>
          <a:xfrm>
            <a:off x="3345109" y="175005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2200" noProof="0" dirty="0"/>
          </a:p>
        </p:txBody>
      </p:sp>
      <p:sp>
        <p:nvSpPr>
          <p:cNvPr id="13" name="Text 11"/>
          <p:cNvSpPr/>
          <p:nvPr/>
        </p:nvSpPr>
        <p:spPr>
          <a:xfrm>
            <a:off x="3345109" y="185555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Mindre grupper</a:t>
            </a:r>
            <a:endParaRPr lang="nb-NO" sz="1300" noProof="0" dirty="0"/>
          </a:p>
        </p:txBody>
      </p:sp>
      <p:sp>
        <p:nvSpPr>
          <p:cNvPr id="14" name="Text 12"/>
          <p:cNvSpPr/>
          <p:nvPr/>
        </p:nvSpPr>
        <p:spPr>
          <a:xfrm>
            <a:off x="3345109" y="2216103"/>
            <a:ext cx="2310356" cy="6441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200" noProof="0">
                <a:latin typeface="Calibri"/>
                <a:ea typeface="Calibri"/>
                <a:cs typeface="Calibri"/>
              </a:rPr>
              <a:t>Enkelte fag tas i mindre grupper for bedre læringsforhold. Tolærersyste</a:t>
            </a:r>
            <a:r>
              <a:rPr lang="nb-NO" sz="1200">
                <a:latin typeface="Calibri"/>
                <a:ea typeface="Calibri"/>
                <a:cs typeface="Calibri"/>
              </a:rPr>
              <a:t>m i de største fagene</a:t>
            </a:r>
            <a:endParaRPr lang="nb-NO" sz="1200" noProof="0">
              <a:latin typeface="Calibri"/>
              <a:ea typeface="Calibri"/>
              <a:cs typeface="Calibri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974009" y="1586990"/>
            <a:ext cx="26791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21" name="Shape 19"/>
          <p:cNvSpPr/>
          <p:nvPr/>
        </p:nvSpPr>
        <p:spPr>
          <a:xfrm>
            <a:off x="5974009" y="1586990"/>
            <a:ext cx="2679192" cy="640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2" name="Text 20"/>
          <p:cNvSpPr/>
          <p:nvPr/>
        </p:nvSpPr>
        <p:spPr>
          <a:xfrm>
            <a:off x="6164509" y="179196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2200" noProof="0" dirty="0"/>
          </a:p>
        </p:txBody>
      </p:sp>
      <p:sp>
        <p:nvSpPr>
          <p:cNvPr id="23" name="Text 21"/>
          <p:cNvSpPr/>
          <p:nvPr/>
        </p:nvSpPr>
        <p:spPr>
          <a:xfrm>
            <a:off x="6156889" y="1847851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3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Timeplaner</a:t>
            </a:r>
            <a:endParaRPr lang="nb-NO" sz="1300" noProof="0" dirty="0"/>
          </a:p>
        </p:txBody>
      </p:sp>
      <p:sp>
        <p:nvSpPr>
          <p:cNvPr id="24" name="Text 22"/>
          <p:cNvSpPr/>
          <p:nvPr/>
        </p:nvSpPr>
        <p:spPr>
          <a:xfrm>
            <a:off x="6156889" y="2204552"/>
            <a:ext cx="2310356" cy="649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nb-NO" sz="1200" noProof="0">
                <a:latin typeface="Calibri"/>
                <a:ea typeface="Calibri"/>
                <a:cs typeface="Calibri"/>
              </a:rPr>
              <a:t>Deles ut ved skolestart i august.</a:t>
            </a:r>
          </a:p>
          <a:p>
            <a:r>
              <a:rPr lang="nb-NO" sz="1200">
                <a:ea typeface="Calibri"/>
                <a:cs typeface="Calibri"/>
              </a:rPr>
              <a:t>Lærerne har satt av tid til elevsamtaler og oppfølging hver uke</a:t>
            </a:r>
          </a:p>
          <a:p>
            <a:endParaRPr lang="nb-NO" sz="1050">
              <a:solidFill>
                <a:srgbClr val="4A5568"/>
              </a:solidFill>
              <a:ea typeface="Calibri"/>
              <a:cs typeface="Calibri"/>
            </a:endParaRPr>
          </a:p>
        </p:txBody>
      </p:sp>
      <p:sp>
        <p:nvSpPr>
          <p:cNvPr id="25" name="Shape 13">
            <a:extLst>
              <a:ext uri="{FF2B5EF4-FFF2-40B4-BE49-F238E27FC236}">
                <a16:creationId xmlns:a16="http://schemas.microsoft.com/office/drawing/2014/main" id="{9BC155BD-49CB-39CB-C09B-B5FA70EE0735}"/>
              </a:ext>
            </a:extLst>
          </p:cNvPr>
          <p:cNvSpPr/>
          <p:nvPr/>
        </p:nvSpPr>
        <p:spPr>
          <a:xfrm>
            <a:off x="415326" y="3158740"/>
            <a:ext cx="26791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 lIns="91440" tIns="45720" rIns="91440" bIns="45720" anchor="t"/>
          <a:lstStyle/>
          <a:p>
            <a:endParaRPr lang="nb-NO" sz="1100">
              <a:solidFill>
                <a:srgbClr val="000000"/>
              </a:solidFill>
              <a:latin typeface="Calibri"/>
            </a:endParaRPr>
          </a:p>
          <a:p>
            <a:r>
              <a:rPr lang="nb-NO" sz="1300" b="1">
                <a:solidFill>
                  <a:srgbClr val="1C3557"/>
                </a:solidFill>
                <a:latin typeface="Calibri"/>
                <a:ea typeface="Calibri"/>
                <a:cs typeface="Calibri"/>
              </a:rPr>
              <a:t>Mat</a:t>
            </a:r>
          </a:p>
          <a:p>
            <a:endParaRPr lang="nb-NO" sz="1300" b="1">
              <a:solidFill>
                <a:srgbClr val="1C3557"/>
              </a:solidFill>
              <a:latin typeface="Calibri"/>
            </a:endParaRPr>
          </a:p>
          <a:p>
            <a:r>
              <a:rPr lang="nb-NO" sz="1200" b="0" i="0" u="none" strike="noStrike" baseline="0">
                <a:solidFill>
                  <a:srgbClr val="000000"/>
                </a:solidFill>
                <a:latin typeface="Calibri"/>
              </a:rPr>
              <a:t>Elevene spiser i klasserommet hver dag. Det sikrer at alle faktisk spiser, og gir oss rom for miljøarbeid og uformelle samtaler.</a:t>
            </a:r>
            <a:r>
              <a:rPr lang="nb-NO" sz="1200" b="0" i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​</a:t>
            </a:r>
            <a:endParaRPr lang="nb-NO" sz="1200" noProof="0">
              <a:ea typeface="Calibri"/>
              <a:cs typeface="Calibri"/>
            </a:endParaRPr>
          </a:p>
        </p:txBody>
      </p:sp>
      <p:sp>
        <p:nvSpPr>
          <p:cNvPr id="26" name="Shape 14">
            <a:extLst>
              <a:ext uri="{FF2B5EF4-FFF2-40B4-BE49-F238E27FC236}">
                <a16:creationId xmlns:a16="http://schemas.microsoft.com/office/drawing/2014/main" id="{531613A3-40D1-AE4B-C213-6970A0CDB40B}"/>
              </a:ext>
            </a:extLst>
          </p:cNvPr>
          <p:cNvSpPr/>
          <p:nvPr/>
        </p:nvSpPr>
        <p:spPr>
          <a:xfrm>
            <a:off x="415326" y="3158740"/>
            <a:ext cx="2679192" cy="640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27" name="TekstSylinder 26">
            <a:extLst>
              <a:ext uri="{FF2B5EF4-FFF2-40B4-BE49-F238E27FC236}">
                <a16:creationId xmlns:a16="http://schemas.microsoft.com/office/drawing/2014/main" id="{BB0DED52-FC7E-35B8-6777-3810BCD5DFE1}"/>
              </a:ext>
            </a:extLst>
          </p:cNvPr>
          <p:cNvSpPr txBox="1"/>
          <p:nvPr/>
        </p:nvSpPr>
        <p:spPr>
          <a:xfrm>
            <a:off x="-591311" y="1907165"/>
            <a:ext cx="457200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nb-NO" sz="1800" b="0" i="0">
                <a:solidFill>
                  <a:srgbClr val="000000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pPr algn="ctr" rtl="0"/>
            <a:endParaRPr lang="nb-NO"/>
          </a:p>
        </p:txBody>
      </p:sp>
      <p:sp>
        <p:nvSpPr>
          <p:cNvPr id="28" name="Shape 13">
            <a:extLst>
              <a:ext uri="{FF2B5EF4-FFF2-40B4-BE49-F238E27FC236}">
                <a16:creationId xmlns:a16="http://schemas.microsoft.com/office/drawing/2014/main" id="{39AC501F-F8D4-04DF-232F-115A98FA85A2}"/>
              </a:ext>
            </a:extLst>
          </p:cNvPr>
          <p:cNvSpPr/>
          <p:nvPr/>
        </p:nvSpPr>
        <p:spPr>
          <a:xfrm>
            <a:off x="3192709" y="3158739"/>
            <a:ext cx="26791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 lIns="91440" tIns="45720" rIns="91440" bIns="45720" anchor="t"/>
          <a:lstStyle/>
          <a:p>
            <a:endParaRPr lang="nb-NO" sz="1200">
              <a:solidFill>
                <a:srgbClr val="000000"/>
              </a:solidFill>
              <a:latin typeface="Calibri"/>
            </a:endParaRPr>
          </a:p>
          <a:p>
            <a:r>
              <a:rPr lang="nb-NO" sz="1300" b="1">
                <a:solidFill>
                  <a:srgbClr val="1C3557"/>
                </a:solidFill>
                <a:ea typeface="Calibri"/>
                <a:cs typeface="Calibri"/>
              </a:rPr>
              <a:t>Storefri</a:t>
            </a:r>
          </a:p>
          <a:p>
            <a:endParaRPr lang="nb-NO" sz="1300" b="1">
              <a:solidFill>
                <a:srgbClr val="1C3557"/>
              </a:solidFill>
              <a:latin typeface="Calibri"/>
            </a:endParaRPr>
          </a:p>
          <a:p>
            <a:r>
              <a:rPr lang="nb-NO" sz="1200" b="0" i="0" u="none" strike="noStrike">
                <a:latin typeface="Calibri"/>
              </a:rPr>
              <a:t>I storefriminuttet åpnes gymsalen, eget aktivitetsrom i etasjen og uteområdet. Målet er at elevene har gode grunner til å bli på skolen.</a:t>
            </a:r>
            <a:r>
              <a:rPr lang="nb-NO" sz="1200" b="0" i="0">
                <a:latin typeface="Calibri"/>
                <a:ea typeface="Calibri"/>
                <a:cs typeface="Calibri"/>
              </a:rPr>
              <a:t>​</a:t>
            </a:r>
            <a:endParaRPr lang="nb-NO" sz="1200" noProof="0">
              <a:ea typeface="Calibri"/>
              <a:cs typeface="Calibri"/>
            </a:endParaRPr>
          </a:p>
        </p:txBody>
      </p:sp>
      <p:sp>
        <p:nvSpPr>
          <p:cNvPr id="29" name="Shape 14">
            <a:extLst>
              <a:ext uri="{FF2B5EF4-FFF2-40B4-BE49-F238E27FC236}">
                <a16:creationId xmlns:a16="http://schemas.microsoft.com/office/drawing/2014/main" id="{EA146E7B-DAA0-9467-3C50-28B86714387C}"/>
              </a:ext>
            </a:extLst>
          </p:cNvPr>
          <p:cNvSpPr/>
          <p:nvPr/>
        </p:nvSpPr>
        <p:spPr>
          <a:xfrm>
            <a:off x="3193250" y="3158739"/>
            <a:ext cx="2679192" cy="640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5" name="Shape 18">
            <a:extLst>
              <a:ext uri="{FF2B5EF4-FFF2-40B4-BE49-F238E27FC236}">
                <a16:creationId xmlns:a16="http://schemas.microsoft.com/office/drawing/2014/main" id="{51CBB19F-47A3-6800-21E0-EA27B2502851}"/>
              </a:ext>
            </a:extLst>
          </p:cNvPr>
          <p:cNvSpPr/>
          <p:nvPr/>
        </p:nvSpPr>
        <p:spPr>
          <a:xfrm>
            <a:off x="390370" y="1597426"/>
            <a:ext cx="26791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/>
          </a:p>
        </p:txBody>
      </p:sp>
      <p:sp>
        <p:nvSpPr>
          <p:cNvPr id="30" name="Shape 19">
            <a:extLst>
              <a:ext uri="{FF2B5EF4-FFF2-40B4-BE49-F238E27FC236}">
                <a16:creationId xmlns:a16="http://schemas.microsoft.com/office/drawing/2014/main" id="{4CF74B1D-1A18-549A-4997-4E7562903492}"/>
              </a:ext>
            </a:extLst>
          </p:cNvPr>
          <p:cNvSpPr/>
          <p:nvPr/>
        </p:nvSpPr>
        <p:spPr>
          <a:xfrm>
            <a:off x="390370" y="1605046"/>
            <a:ext cx="2679192" cy="640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/>
          </a:p>
        </p:txBody>
      </p:sp>
      <p:sp>
        <p:nvSpPr>
          <p:cNvPr id="31" name="Text 20">
            <a:extLst>
              <a:ext uri="{FF2B5EF4-FFF2-40B4-BE49-F238E27FC236}">
                <a16:creationId xmlns:a16="http://schemas.microsoft.com/office/drawing/2014/main" id="{75256CE6-4F71-DF0E-4EDC-EC91E347A3AE}"/>
              </a:ext>
            </a:extLst>
          </p:cNvPr>
          <p:cNvSpPr/>
          <p:nvPr/>
        </p:nvSpPr>
        <p:spPr>
          <a:xfrm>
            <a:off x="573250" y="1752874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nb-NO" sz="2200" noProof="0"/>
          </a:p>
        </p:txBody>
      </p:sp>
      <p:sp>
        <p:nvSpPr>
          <p:cNvPr id="32" name="Text 21">
            <a:extLst>
              <a:ext uri="{FF2B5EF4-FFF2-40B4-BE49-F238E27FC236}">
                <a16:creationId xmlns:a16="http://schemas.microsoft.com/office/drawing/2014/main" id="{C11D8C83-FC3E-1C08-EFB6-1F73A5866DC8}"/>
              </a:ext>
            </a:extLst>
          </p:cNvPr>
          <p:cNvSpPr/>
          <p:nvPr/>
        </p:nvSpPr>
        <p:spPr>
          <a:xfrm>
            <a:off x="573250" y="1858287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300" b="1">
                <a:solidFill>
                  <a:srgbClr val="1C3557"/>
                </a:solidFill>
                <a:ea typeface="Calibri"/>
                <a:cs typeface="Calibri"/>
              </a:rPr>
              <a:t>Skoledagen starter 09.00</a:t>
            </a:r>
            <a:endParaRPr lang="nb-NO" sz="1300" b="1" noProof="0" dirty="0">
              <a:solidFill>
                <a:srgbClr val="1C3557"/>
              </a:solidFill>
              <a:ea typeface="Calibri"/>
              <a:cs typeface="Calibri"/>
            </a:endParaRPr>
          </a:p>
        </p:txBody>
      </p:sp>
      <p:sp>
        <p:nvSpPr>
          <p:cNvPr id="33" name="Text 22">
            <a:extLst>
              <a:ext uri="{FF2B5EF4-FFF2-40B4-BE49-F238E27FC236}">
                <a16:creationId xmlns:a16="http://schemas.microsoft.com/office/drawing/2014/main" id="{2D82E17E-F91B-FE1D-DD3B-BF1F004AD4B5}"/>
              </a:ext>
            </a:extLst>
          </p:cNvPr>
          <p:cNvSpPr/>
          <p:nvPr/>
        </p:nvSpPr>
        <p:spPr>
          <a:xfrm>
            <a:off x="561158" y="2187987"/>
            <a:ext cx="2310356" cy="7281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b-NO" sz="12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Et bevisst valg, godt støttet i forskning på ungdom og søvn. </a:t>
            </a:r>
            <a:endParaRPr lang="nb-NO" sz="1200">
              <a:ea typeface="Calibri"/>
              <a:cs typeface="Calibri"/>
            </a:endParaRPr>
          </a:p>
          <a:p>
            <a:r>
              <a:rPr lang="nb-NO" sz="1200">
                <a:solidFill>
                  <a:srgbClr val="000000"/>
                </a:solidFill>
                <a:ea typeface="Calibri"/>
                <a:cs typeface="Calibri"/>
              </a:rPr>
              <a:t>Lærere tilstede i gangen ti minutter før</a:t>
            </a:r>
            <a:endParaRPr lang="nb-NO" sz="12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nb-NO" sz="1050">
              <a:solidFill>
                <a:srgbClr val="4A5568"/>
              </a:solidFill>
              <a:ea typeface="Calibri"/>
              <a:cs typeface="Calibri"/>
            </a:endParaRPr>
          </a:p>
        </p:txBody>
      </p:sp>
      <p:sp>
        <p:nvSpPr>
          <p:cNvPr id="34" name="Shape 13">
            <a:extLst>
              <a:ext uri="{FF2B5EF4-FFF2-40B4-BE49-F238E27FC236}">
                <a16:creationId xmlns:a16="http://schemas.microsoft.com/office/drawing/2014/main" id="{33A8112D-0CD5-FE34-7C77-F8590C3D36E4}"/>
              </a:ext>
            </a:extLst>
          </p:cNvPr>
          <p:cNvSpPr/>
          <p:nvPr/>
        </p:nvSpPr>
        <p:spPr>
          <a:xfrm>
            <a:off x="6000513" y="3152237"/>
            <a:ext cx="2679192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noProof="0"/>
          </a:p>
        </p:txBody>
      </p:sp>
      <p:sp>
        <p:nvSpPr>
          <p:cNvPr id="35" name="Shape 14">
            <a:extLst>
              <a:ext uri="{FF2B5EF4-FFF2-40B4-BE49-F238E27FC236}">
                <a16:creationId xmlns:a16="http://schemas.microsoft.com/office/drawing/2014/main" id="{04AE127A-44FE-2795-72F1-B37F2A7B16A7}"/>
              </a:ext>
            </a:extLst>
          </p:cNvPr>
          <p:cNvSpPr/>
          <p:nvPr/>
        </p:nvSpPr>
        <p:spPr>
          <a:xfrm>
            <a:off x="6000513" y="3152237"/>
            <a:ext cx="2679192" cy="6400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noProof="0"/>
          </a:p>
        </p:txBody>
      </p:sp>
      <p:sp>
        <p:nvSpPr>
          <p:cNvPr id="36" name="Text 15">
            <a:extLst>
              <a:ext uri="{FF2B5EF4-FFF2-40B4-BE49-F238E27FC236}">
                <a16:creationId xmlns:a16="http://schemas.microsoft.com/office/drawing/2014/main" id="{3F7E8FE1-E8FF-0179-63B0-8C253C4699F0}"/>
              </a:ext>
            </a:extLst>
          </p:cNvPr>
          <p:cNvSpPr/>
          <p:nvPr/>
        </p:nvSpPr>
        <p:spPr>
          <a:xfrm>
            <a:off x="6183393" y="3307685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nb-NO" sz="2200" noProof="0"/>
          </a:p>
        </p:txBody>
      </p:sp>
      <p:sp>
        <p:nvSpPr>
          <p:cNvPr id="37" name="Text 16">
            <a:extLst>
              <a:ext uri="{FF2B5EF4-FFF2-40B4-BE49-F238E27FC236}">
                <a16:creationId xmlns:a16="http://schemas.microsoft.com/office/drawing/2014/main" id="{20922DF4-5680-C613-E3E7-99F839BCEF2C}"/>
              </a:ext>
            </a:extLst>
          </p:cNvPr>
          <p:cNvSpPr/>
          <p:nvPr/>
        </p:nvSpPr>
        <p:spPr>
          <a:xfrm>
            <a:off x="6183393" y="3413097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300" b="1" noProof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Leksehjelp</a:t>
            </a:r>
            <a:endParaRPr lang="nb-NO" sz="1300" noProof="0"/>
          </a:p>
        </p:txBody>
      </p:sp>
      <p:sp>
        <p:nvSpPr>
          <p:cNvPr id="38" name="Text 17">
            <a:extLst>
              <a:ext uri="{FF2B5EF4-FFF2-40B4-BE49-F238E27FC236}">
                <a16:creationId xmlns:a16="http://schemas.microsoft.com/office/drawing/2014/main" id="{0453FED7-4CF0-D41F-2E99-2CC9169F7516}"/>
              </a:ext>
            </a:extLst>
          </p:cNvPr>
          <p:cNvSpPr/>
          <p:nvPr/>
        </p:nvSpPr>
        <p:spPr>
          <a:xfrm>
            <a:off x="6172711" y="3769799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b-NO" sz="1200" noProof="0">
                <a:latin typeface="Calibri"/>
                <a:ea typeface="Calibri"/>
                <a:cs typeface="Calibri"/>
              </a:rPr>
              <a:t>Tilbys </a:t>
            </a:r>
            <a:r>
              <a:rPr lang="nb-NO" sz="1200">
                <a:latin typeface="Calibri"/>
                <a:ea typeface="Calibri"/>
                <a:cs typeface="Calibri"/>
              </a:rPr>
              <a:t>mandager</a:t>
            </a:r>
            <a:r>
              <a:rPr lang="nb-NO" sz="1200" noProof="0">
                <a:latin typeface="Calibri"/>
                <a:ea typeface="Calibri"/>
                <a:cs typeface="Calibri"/>
              </a:rPr>
              <a:t> og </a:t>
            </a:r>
            <a:r>
              <a:rPr lang="nb-NO" sz="1200">
                <a:latin typeface="Calibri"/>
                <a:ea typeface="Calibri"/>
                <a:cs typeface="Calibri"/>
              </a:rPr>
              <a:t>torsdager</a:t>
            </a:r>
            <a:r>
              <a:rPr lang="nb-NO" sz="1200" noProof="0">
                <a:latin typeface="Calibri"/>
                <a:ea typeface="Calibri"/>
                <a:cs typeface="Calibri"/>
              </a:rPr>
              <a:t> (se egen oversikt).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4" name="Text 2"/>
          <p:cNvSpPr/>
          <p:nvPr/>
        </p:nvSpPr>
        <p:spPr>
          <a:xfrm>
            <a:off x="274320" y="4901184"/>
            <a:ext cx="8595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900" noProof="0" dirty="0">
                <a:solidFill>
                  <a:srgbClr val="AA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Brynseng skole – ungdomstrinn</a:t>
            </a:r>
            <a:endParaRPr lang="nb-NO" sz="900" noProof="0" dirty="0"/>
          </a:p>
        </p:txBody>
      </p:sp>
      <p:sp>
        <p:nvSpPr>
          <p:cNvPr id="7" name="Text 5"/>
          <p:cNvSpPr/>
          <p:nvPr/>
        </p:nvSpPr>
        <p:spPr>
          <a:xfrm>
            <a:off x="457200" y="989606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28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Fag- og timefordeling</a:t>
            </a:r>
            <a:endParaRPr lang="nb-NO" sz="2800" noProof="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4023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40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Obligatoriske fag</a:t>
            </a:r>
            <a:endParaRPr lang="nb-NO" sz="1400" noProof="0" dirty="0"/>
          </a:p>
        </p:txBody>
      </p:sp>
      <p:sp>
        <p:nvSpPr>
          <p:cNvPr id="9" name="Shape 7"/>
          <p:cNvSpPr/>
          <p:nvPr/>
        </p:nvSpPr>
        <p:spPr>
          <a:xfrm>
            <a:off x="548640" y="228600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0" name="Text 8"/>
          <p:cNvSpPr/>
          <p:nvPr/>
        </p:nvSpPr>
        <p:spPr>
          <a:xfrm>
            <a:off x="777240" y="224028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Norsk</a:t>
            </a:r>
            <a:endParaRPr lang="nb-NO" sz="1200" noProof="0" dirty="0"/>
          </a:p>
        </p:txBody>
      </p:sp>
      <p:sp>
        <p:nvSpPr>
          <p:cNvPr id="11" name="Shape 9"/>
          <p:cNvSpPr/>
          <p:nvPr/>
        </p:nvSpPr>
        <p:spPr>
          <a:xfrm>
            <a:off x="548640" y="269748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2" name="Text 10"/>
          <p:cNvSpPr/>
          <p:nvPr/>
        </p:nvSpPr>
        <p:spPr>
          <a:xfrm>
            <a:off x="777240" y="26517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Matematikk</a:t>
            </a:r>
            <a:endParaRPr lang="nb-NO" sz="1200" noProof="0" dirty="0"/>
          </a:p>
        </p:txBody>
      </p:sp>
      <p:sp>
        <p:nvSpPr>
          <p:cNvPr id="13" name="Shape 11"/>
          <p:cNvSpPr/>
          <p:nvPr/>
        </p:nvSpPr>
        <p:spPr>
          <a:xfrm>
            <a:off x="548640" y="310896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4" name="Text 12"/>
          <p:cNvSpPr/>
          <p:nvPr/>
        </p:nvSpPr>
        <p:spPr>
          <a:xfrm>
            <a:off x="777240" y="306324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Engelsk</a:t>
            </a:r>
            <a:endParaRPr lang="nb-NO" sz="1200" noProof="0" dirty="0"/>
          </a:p>
        </p:txBody>
      </p:sp>
      <p:sp>
        <p:nvSpPr>
          <p:cNvPr id="15" name="Shape 13"/>
          <p:cNvSpPr/>
          <p:nvPr/>
        </p:nvSpPr>
        <p:spPr>
          <a:xfrm>
            <a:off x="548640" y="352044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6" name="Text 14"/>
          <p:cNvSpPr/>
          <p:nvPr/>
        </p:nvSpPr>
        <p:spPr>
          <a:xfrm>
            <a:off x="777240" y="3474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Naturfag</a:t>
            </a:r>
            <a:endParaRPr lang="nb-NO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548640" y="393192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18" name="Text 16"/>
          <p:cNvSpPr/>
          <p:nvPr/>
        </p:nvSpPr>
        <p:spPr>
          <a:xfrm>
            <a:off x="777240" y="388620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Samfunnsfag</a:t>
            </a:r>
            <a:endParaRPr lang="nb-NO" sz="1200" noProof="0" dirty="0"/>
          </a:p>
        </p:txBody>
      </p:sp>
      <p:sp>
        <p:nvSpPr>
          <p:cNvPr id="19" name="Shape 17"/>
          <p:cNvSpPr/>
          <p:nvPr/>
        </p:nvSpPr>
        <p:spPr>
          <a:xfrm>
            <a:off x="2697480" y="228600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0" name="Text 18"/>
          <p:cNvSpPr/>
          <p:nvPr/>
        </p:nvSpPr>
        <p:spPr>
          <a:xfrm>
            <a:off x="2926080" y="224028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KRLE</a:t>
            </a:r>
            <a:endParaRPr lang="nb-NO" sz="1200" noProof="0" dirty="0"/>
          </a:p>
        </p:txBody>
      </p:sp>
      <p:sp>
        <p:nvSpPr>
          <p:cNvPr id="21" name="Shape 19"/>
          <p:cNvSpPr/>
          <p:nvPr/>
        </p:nvSpPr>
        <p:spPr>
          <a:xfrm>
            <a:off x="2697480" y="269748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2" name="Text 20"/>
          <p:cNvSpPr/>
          <p:nvPr/>
        </p:nvSpPr>
        <p:spPr>
          <a:xfrm>
            <a:off x="2926080" y="265176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Kroppsøving</a:t>
            </a:r>
            <a:endParaRPr lang="nb-NO" sz="1200" noProof="0" dirty="0"/>
          </a:p>
        </p:txBody>
      </p:sp>
      <p:sp>
        <p:nvSpPr>
          <p:cNvPr id="23" name="Shape 21"/>
          <p:cNvSpPr/>
          <p:nvPr/>
        </p:nvSpPr>
        <p:spPr>
          <a:xfrm>
            <a:off x="2697480" y="310896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4" name="Text 22"/>
          <p:cNvSpPr/>
          <p:nvPr/>
        </p:nvSpPr>
        <p:spPr>
          <a:xfrm>
            <a:off x="2926080" y="306324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Kunst og håndverk</a:t>
            </a:r>
            <a:endParaRPr lang="nb-NO" sz="1200" noProof="0" dirty="0"/>
          </a:p>
        </p:txBody>
      </p:sp>
      <p:sp>
        <p:nvSpPr>
          <p:cNvPr id="25" name="Shape 23"/>
          <p:cNvSpPr/>
          <p:nvPr/>
        </p:nvSpPr>
        <p:spPr>
          <a:xfrm>
            <a:off x="2697480" y="3520440"/>
            <a:ext cx="73152" cy="201168"/>
          </a:xfrm>
          <a:prstGeom prst="rect">
            <a:avLst/>
          </a:prstGeom>
          <a:solidFill>
            <a:srgbClr val="4BB8A9"/>
          </a:solidFill>
          <a:ln w="12700">
            <a:solidFill>
              <a:srgbClr val="4BB8A9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6" name="Text 24"/>
          <p:cNvSpPr/>
          <p:nvPr/>
        </p:nvSpPr>
        <p:spPr>
          <a:xfrm>
            <a:off x="2926080" y="3474720"/>
            <a:ext cx="2103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Utdanningsvalg</a:t>
            </a:r>
            <a:endParaRPr lang="nb-NO" sz="1200" noProof="0" dirty="0"/>
          </a:p>
        </p:txBody>
      </p:sp>
      <p:sp>
        <p:nvSpPr>
          <p:cNvPr id="27" name="Shape 25"/>
          <p:cNvSpPr/>
          <p:nvPr/>
        </p:nvSpPr>
        <p:spPr>
          <a:xfrm>
            <a:off x="548640" y="4251960"/>
            <a:ext cx="3657600" cy="457200"/>
          </a:xfrm>
          <a:prstGeom prst="rect">
            <a:avLst/>
          </a:prstGeom>
          <a:solidFill>
            <a:srgbClr val="E8A838"/>
          </a:solidFill>
          <a:ln w="12700">
            <a:solidFill>
              <a:srgbClr val="E8A838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28" name="Text 26"/>
          <p:cNvSpPr/>
          <p:nvPr/>
        </p:nvSpPr>
        <p:spPr>
          <a:xfrm>
            <a:off x="548640" y="426339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nb-NO" sz="1150" b="1" noProof="0" dirty="0">
                <a:solidFill>
                  <a:srgbClr val="1C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Samlet timetall per uke: 23</a:t>
            </a:r>
            <a:endParaRPr lang="nb-NO" sz="1150" noProof="0" dirty="0"/>
          </a:p>
        </p:txBody>
      </p:sp>
      <p:sp>
        <p:nvSpPr>
          <p:cNvPr id="29" name="Shape 27"/>
          <p:cNvSpPr/>
          <p:nvPr/>
        </p:nvSpPr>
        <p:spPr>
          <a:xfrm>
            <a:off x="4572000" y="1783080"/>
            <a:ext cx="41148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30" name="Shape 28"/>
          <p:cNvSpPr/>
          <p:nvPr/>
        </p:nvSpPr>
        <p:spPr>
          <a:xfrm>
            <a:off x="4572000" y="1783080"/>
            <a:ext cx="4114800" cy="384048"/>
          </a:xfrm>
          <a:prstGeom prst="rect">
            <a:avLst/>
          </a:prstGeom>
          <a:solidFill>
            <a:srgbClr val="2A7F8F"/>
          </a:solidFill>
          <a:ln w="12700">
            <a:solidFill>
              <a:srgbClr val="2A7F8F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1" name="Text 29"/>
          <p:cNvSpPr/>
          <p:nvPr/>
        </p:nvSpPr>
        <p:spPr>
          <a:xfrm>
            <a:off x="4754880" y="178308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nb-NO" sz="1200" b="1" noProof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VALGFAG  ·  </a:t>
            </a:r>
            <a:r>
              <a:rPr lang="nb-NO" sz="12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1,5 </a:t>
            </a:r>
            <a:r>
              <a:rPr lang="nb-NO" sz="1200" b="1" noProof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timer/uke</a:t>
            </a:r>
            <a:endParaRPr lang="nb-NO" sz="1200" noProof="0">
              <a:latin typeface="Calibri"/>
              <a:ea typeface="Calibri"/>
              <a:cs typeface="Calibri"/>
            </a:endParaRPr>
          </a:p>
        </p:txBody>
      </p:sp>
      <p:sp>
        <p:nvSpPr>
          <p:cNvPr id="32" name="Text 30"/>
          <p:cNvSpPr/>
          <p:nvPr/>
        </p:nvSpPr>
        <p:spPr>
          <a:xfrm>
            <a:off x="4800600" y="2240280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5000"/>
              </a:lnSpc>
              <a:buNone/>
            </a:pP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Fysisk aktivitet og helse</a:t>
            </a:r>
            <a:endParaRPr lang="nb-NO" sz="1050" noProof="0" dirty="0"/>
          </a:p>
          <a:p>
            <a:pPr marL="0" indent="0">
              <a:lnSpc>
                <a:spcPct val="95000"/>
              </a:lnSpc>
              <a:buNone/>
            </a:pP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Friluftsliv</a:t>
            </a:r>
            <a:endParaRPr lang="nb-NO" sz="1050" noProof="0" dirty="0"/>
          </a:p>
          <a:p>
            <a:pPr marL="0" indent="0">
              <a:lnSpc>
                <a:spcPct val="95000"/>
              </a:lnSpc>
              <a:buNone/>
            </a:pP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Medier og kommunikasjon</a:t>
            </a:r>
            <a:endParaRPr lang="nb-NO" sz="1050" noProof="0" dirty="0"/>
          </a:p>
          <a:p>
            <a:pPr marL="0" indent="0">
              <a:lnSpc>
                <a:spcPct val="95000"/>
              </a:lnSpc>
              <a:buNone/>
            </a:pP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Innsats for andre</a:t>
            </a:r>
            <a:endParaRPr lang="nb-NO" sz="1050" noProof="0" dirty="0"/>
          </a:p>
          <a:p>
            <a:pPr marL="0" indent="0">
              <a:lnSpc>
                <a:spcPct val="95000"/>
              </a:lnSpc>
              <a:buNone/>
            </a:pP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Teknologi og design</a:t>
            </a:r>
            <a:endParaRPr lang="nb-NO" sz="1050" noProof="0" dirty="0"/>
          </a:p>
          <a:p>
            <a:pPr marL="0" indent="0">
              <a:lnSpc>
                <a:spcPct val="95000"/>
              </a:lnSpc>
              <a:buNone/>
            </a:pP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Programmering</a:t>
            </a:r>
            <a:endParaRPr lang="nb-NO" sz="1050" noProof="0" dirty="0"/>
          </a:p>
        </p:txBody>
      </p:sp>
      <p:sp>
        <p:nvSpPr>
          <p:cNvPr id="33" name="Shape 31"/>
          <p:cNvSpPr/>
          <p:nvPr/>
        </p:nvSpPr>
        <p:spPr>
          <a:xfrm>
            <a:off x="4572000" y="3291840"/>
            <a:ext cx="411480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8EC"/>
            </a:solidFill>
            <a:prstDash val="solid"/>
          </a:ln>
          <a:effectLst>
            <a:outerShdw algn="bl" rotWithShape="0">
              <a:srgbClr val="000000">
                <a:alpha val="0"/>
              </a:srgbClr>
            </a:outerShdw>
          </a:effectLst>
        </p:spPr>
        <p:txBody>
          <a:bodyPr/>
          <a:lstStyle/>
          <a:p>
            <a:endParaRPr lang="nb-NO" noProof="0" dirty="0"/>
          </a:p>
        </p:txBody>
      </p:sp>
      <p:sp>
        <p:nvSpPr>
          <p:cNvPr id="34" name="Shape 32"/>
          <p:cNvSpPr/>
          <p:nvPr/>
        </p:nvSpPr>
        <p:spPr>
          <a:xfrm>
            <a:off x="4572000" y="3291840"/>
            <a:ext cx="4114800" cy="384048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nb-NO" noProof="0" dirty="0"/>
          </a:p>
        </p:txBody>
      </p:sp>
      <p:sp>
        <p:nvSpPr>
          <p:cNvPr id="35" name="Text 33"/>
          <p:cNvSpPr/>
          <p:nvPr/>
        </p:nvSpPr>
        <p:spPr>
          <a:xfrm>
            <a:off x="4754880" y="3291840"/>
            <a:ext cx="3749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nb-NO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SPRÅKFAG  ·  2 timer/uke</a:t>
            </a:r>
            <a:endParaRPr lang="nb-NO" sz="1200" noProof="0" dirty="0"/>
          </a:p>
        </p:txBody>
      </p:sp>
      <p:sp>
        <p:nvSpPr>
          <p:cNvPr id="36" name="Text 34"/>
          <p:cNvSpPr/>
          <p:nvPr/>
        </p:nvSpPr>
        <p:spPr>
          <a:xfrm>
            <a:off x="4800600" y="3749040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endParaRPr lang="nb-NO" sz="1050">
              <a:solidFill>
                <a:srgbClr val="4A5568"/>
              </a:solidFill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1050" noProof="0">
                <a:solidFill>
                  <a:srgbClr val="4A5568"/>
                </a:solidFill>
                <a:latin typeface="Calibri"/>
                <a:ea typeface="Calibri"/>
                <a:cs typeface="Calibri"/>
              </a:rPr>
              <a:t>Spansk eller fransk</a:t>
            </a:r>
            <a:endParaRPr lang="nb-NO" sz="1050" noProof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nb-NO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Engelsk</a:t>
            </a:r>
            <a:r>
              <a:rPr lang="nb-NO" sz="1050" noProof="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fordypning, arbeidslivsfag </a:t>
            </a:r>
            <a:endParaRPr lang="nb-NO" sz="1050" noProof="0" dirty="0"/>
          </a:p>
          <a:p>
            <a:pPr marL="0" indent="0">
              <a:buNone/>
            </a:pPr>
            <a:endParaRPr lang="nb-NO" sz="1050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395024-379b-4a3b-a546-70ccd5cad932" xsi:nil="true"/>
    <lcf76f155ced4ddcb4097134ff3c332f xmlns="d493ed21-b604-4d7d-855c-e9e08d4bfe9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7F35DB03E7A3243A4CA7D0DEAF7BE45" ma:contentTypeVersion="12" ma:contentTypeDescription="Opprett et nytt dokument." ma:contentTypeScope="" ma:versionID="4bda2ec8e48499c750d4a44b894407fb">
  <xsd:schema xmlns:xsd="http://www.w3.org/2001/XMLSchema" xmlns:xs="http://www.w3.org/2001/XMLSchema" xmlns:p="http://schemas.microsoft.com/office/2006/metadata/properties" xmlns:ns2="d493ed21-b604-4d7d-855c-e9e08d4bfe95" xmlns:ns3="b6395024-379b-4a3b-a546-70ccd5cad932" targetNamespace="http://schemas.microsoft.com/office/2006/metadata/properties" ma:root="true" ma:fieldsID="46d9d5bdd8e60aa08b6875aedf3984e8" ns2:_="" ns3:_="">
    <xsd:import namespace="d493ed21-b604-4d7d-855c-e9e08d4bfe95"/>
    <xsd:import namespace="b6395024-379b-4a3b-a546-70ccd5cad9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93ed21-b604-4d7d-855c-e9e08d4bfe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d2bf785b-8fef-4b70-b2f9-38d45fd2cc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95024-379b-4a3b-a546-70ccd5cad9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fb6c8b8-0ab2-41ef-a563-20dd95595fd0}" ma:internalName="TaxCatchAll" ma:showField="CatchAllData" ma:web="b6395024-379b-4a3b-a546-70ccd5cad9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23CA14-8087-422A-87D1-20372F51F35E}">
  <ds:schemaRefs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d493ed21-b604-4d7d-855c-e9e08d4bfe95"/>
    <ds:schemaRef ds:uri="http://schemas.microsoft.com/office/infopath/2007/PartnerControls"/>
    <ds:schemaRef ds:uri="http://schemas.openxmlformats.org/package/2006/metadata/core-properties"/>
    <ds:schemaRef ds:uri="b6395024-379b-4a3b-a546-70ccd5cad932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DFE437C-1E2E-4A00-BC42-78E5E4F2B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93ed21-b604-4d7d-855c-e9e08d4bfe95"/>
    <ds:schemaRef ds:uri="b6395024-379b-4a3b-a546-70ccd5cad9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65B628-F381-4CC2-9C48-29E2121E209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5a66368-d49e-4bf5-af9a-6ccbf48e6655}" enabled="0" method="" siteId="{a5a66368-d49e-4bf5-af9a-6ccbf48e665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1073</Words>
  <Application>Microsoft Office PowerPoint</Application>
  <PresentationFormat>Skjermfremvisning (16:9)</PresentationFormat>
  <Paragraphs>197</Paragraphs>
  <Slides>16</Slides>
  <Notes>15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Foreldremøte 8. trinn</dc:title>
  <dc:subject>PptxGenJS Presentation</dc:subject>
  <dc:creator>Brynseng skole</dc:creator>
  <cp:lastModifiedBy>Magne Christian Sturød</cp:lastModifiedBy>
  <cp:revision>3</cp:revision>
  <dcterms:created xsi:type="dcterms:W3CDTF">2026-06-03T19:03:53Z</dcterms:created>
  <dcterms:modified xsi:type="dcterms:W3CDTF">2026-06-12T06:37:36Z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0x01010007F35DB03E7A3243A4CA7D0DEAF7BE45</vt:lpwstr>
  </property>
  <property fmtid="{D5CDD505-2E9C-101B-9397-08002B2CF9AE}" pid="3" name="MediaServiceImageTags">
    <vt:lpwstr/>
  </property>
</Properties>
</file>