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79" r:id="rId6"/>
    <p:sldId id="283" r:id="rId7"/>
    <p:sldId id="266" r:id="rId8"/>
    <p:sldId id="285" r:id="rId9"/>
    <p:sldId id="286" r:id="rId10"/>
    <p:sldId id="268" r:id="rId11"/>
    <p:sldId id="284" r:id="rId12"/>
    <p:sldId id="260" r:id="rId13"/>
    <p:sldId id="261" r:id="rId14"/>
    <p:sldId id="264" r:id="rId15"/>
    <p:sldId id="263" r:id="rId16"/>
    <p:sldId id="265" r:id="rId17"/>
    <p:sldId id="269" r:id="rId18"/>
    <p:sldId id="270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97505A-C95C-4BF4-A0D4-852E85670B7E}" v="2" dt="2026-09-11T13:28:03.0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1" d="100"/>
          <a:sy n="141" d="100"/>
        </p:scale>
        <p:origin x="1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F30EA-ECDB-4BE4-B954-FB6EB7C3CF09}" type="datetimeFigureOut">
              <a:t>11.09.2026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46CCE-54CE-4C75-97F0-576E8DB4321E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8272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3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" cy="5143500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Shape 1"/>
          <p:cNvSpPr/>
          <p:nvPr/>
        </p:nvSpPr>
        <p:spPr>
          <a:xfrm>
            <a:off x="6217920" y="0"/>
            <a:ext cx="2926080" cy="5143500"/>
          </a:xfrm>
          <a:prstGeom prst="rect">
            <a:avLst/>
          </a:prstGeom>
          <a:solidFill>
            <a:srgbClr val="162840"/>
          </a:solidFill>
          <a:ln w="12700">
            <a:solidFill>
              <a:srgbClr val="162840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Shape 2"/>
          <p:cNvSpPr/>
          <p:nvPr/>
        </p:nvSpPr>
        <p:spPr>
          <a:xfrm>
            <a:off x="6217920" y="0"/>
            <a:ext cx="54864" cy="5143500"/>
          </a:xfrm>
          <a:prstGeom prst="rect">
            <a:avLst/>
          </a:prstGeom>
          <a:solidFill>
            <a:srgbClr val="2A7F8F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5" name="Text 3"/>
          <p:cNvSpPr txBox="1"/>
          <p:nvPr/>
        </p:nvSpPr>
        <p:spPr>
          <a:xfrm>
            <a:off x="685800" y="114300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Foreldremøte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92024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8. </a:t>
            </a:r>
            <a:r>
              <a:rPr lang="en-US" sz="2400" dirty="0" err="1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trinn</a:t>
            </a:r>
            <a:r>
              <a:rPr lang="en-US" sz="2400" dirty="0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 · 8. </a:t>
            </a:r>
            <a:r>
              <a:rPr lang="en-US" sz="2400" dirty="0" err="1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september</a:t>
            </a:r>
            <a:r>
              <a:rPr lang="en-US" sz="2400" dirty="0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 2026</a:t>
            </a:r>
            <a:endParaRPr lang="en-US" sz="2400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685800" y="2514600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skole, ungdomstrinnet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41148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sikter høyt og vinner hjerter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400800" y="1554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Velkommen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14884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Første skoleår med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ungdomstrinn er i gang.</a:t>
            </a:r>
            <a:endParaRPr lang="en-US" sz="1250" dirty="0"/>
          </a:p>
          <a:p>
            <a:pPr marL="0" indent="0" algn="ctr">
              <a:buNone/>
            </a:pP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Takk for at dere kom.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999963" y="-1999641"/>
            <a:ext cx="51435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5143179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737118" y="-1264380"/>
            <a:ext cx="3670923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BCE22199-EB36-9E35-41C5-CD10030F54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-93"/>
          <a:stretch>
            <a:fillRect/>
          </a:stretch>
        </p:blipFill>
        <p:spPr>
          <a:xfrm>
            <a:off x="2851813" y="342900"/>
            <a:ext cx="3440373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 noProof="0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 noProof="0"/>
          </a:p>
        </p:txBody>
      </p:sp>
      <p:sp>
        <p:nvSpPr>
          <p:cNvPr id="4" name="Text 2"/>
          <p:cNvSpPr/>
          <p:nvPr/>
        </p:nvSpPr>
        <p:spPr>
          <a:xfrm>
            <a:off x="274320" y="4901184"/>
            <a:ext cx="8595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900" noProof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– ungdomstrinn</a:t>
            </a:r>
            <a:endParaRPr lang="nb-NO" sz="900" noProof="0"/>
          </a:p>
        </p:txBody>
      </p:sp>
      <p:sp>
        <p:nvSpPr>
          <p:cNvPr id="6" name="Text 4"/>
          <p:cNvSpPr/>
          <p:nvPr/>
        </p:nvSpPr>
        <p:spPr>
          <a:xfrm>
            <a:off x="457200" y="749808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nb-NO" sz="750" noProof="0"/>
          </a:p>
        </p:txBody>
      </p:sp>
      <p:sp>
        <p:nvSpPr>
          <p:cNvPr id="7" name="Text 5"/>
          <p:cNvSpPr/>
          <p:nvPr/>
        </p:nvSpPr>
        <p:spPr>
          <a:xfrm>
            <a:off x="-83891" y="12936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nb-NO" sz="2800" b="1" noProof="0">
              <a:solidFill>
                <a:srgbClr val="1C3557"/>
              </a:solidFill>
              <a:ea typeface="Calibri"/>
              <a:cs typeface="Calibri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73309" y="428750"/>
            <a:ext cx="8229600" cy="91440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 noProof="0"/>
          </a:p>
        </p:txBody>
      </p:sp>
      <p:sp>
        <p:nvSpPr>
          <p:cNvPr id="9" name="Text 7"/>
          <p:cNvSpPr/>
          <p:nvPr/>
        </p:nvSpPr>
        <p:spPr>
          <a:xfrm>
            <a:off x="586669" y="4478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nb-NO" sz="2000" b="1" noProof="0">
                <a:solidFill>
                  <a:srgbClr val="E8A838"/>
                </a:solidFill>
                <a:latin typeface="Calibri"/>
                <a:ea typeface="Calibri"/>
                <a:cs typeface="Calibri"/>
              </a:rPr>
              <a:t>Skoledagen </a:t>
            </a:r>
            <a:endParaRPr lang="nb-NO" sz="2000" noProof="0">
              <a:latin typeface="Calibri"/>
              <a:ea typeface="Calibri"/>
              <a:cs typeface="Calibri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162229" y="1594610"/>
            <a:ext cx="267919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nb-NO" noProof="0"/>
          </a:p>
        </p:txBody>
      </p:sp>
      <p:sp>
        <p:nvSpPr>
          <p:cNvPr id="11" name="Shape 9"/>
          <p:cNvSpPr/>
          <p:nvPr/>
        </p:nvSpPr>
        <p:spPr>
          <a:xfrm>
            <a:off x="3162229" y="1594610"/>
            <a:ext cx="2679192" cy="64008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 noProof="0"/>
          </a:p>
        </p:txBody>
      </p:sp>
      <p:sp>
        <p:nvSpPr>
          <p:cNvPr id="12" name="Text 10"/>
          <p:cNvSpPr/>
          <p:nvPr/>
        </p:nvSpPr>
        <p:spPr>
          <a:xfrm>
            <a:off x="3345109" y="175005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nb-NO" sz="2200" noProof="0"/>
          </a:p>
        </p:txBody>
      </p:sp>
      <p:sp>
        <p:nvSpPr>
          <p:cNvPr id="13" name="Text 11"/>
          <p:cNvSpPr/>
          <p:nvPr/>
        </p:nvSpPr>
        <p:spPr>
          <a:xfrm>
            <a:off x="3345109" y="185555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sz="130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Voksentetthet </a:t>
            </a:r>
            <a:endParaRPr lang="nb-NO" dirty="0"/>
          </a:p>
        </p:txBody>
      </p:sp>
      <p:sp>
        <p:nvSpPr>
          <p:cNvPr id="14" name="Text 12"/>
          <p:cNvSpPr/>
          <p:nvPr/>
        </p:nvSpPr>
        <p:spPr>
          <a:xfrm>
            <a:off x="3329664" y="2135013"/>
            <a:ext cx="2310356" cy="775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nb-NO" sz="1200" dirty="0">
                <a:latin typeface="Calibri"/>
                <a:ea typeface="Calibri"/>
                <a:cs typeface="Calibri"/>
              </a:rPr>
              <a:t>To-</a:t>
            </a:r>
            <a:r>
              <a:rPr lang="nb-NO" sz="1200" dirty="0" err="1">
                <a:latin typeface="Calibri"/>
                <a:ea typeface="Calibri"/>
                <a:cs typeface="Calibri"/>
              </a:rPr>
              <a:t>lærersystem</a:t>
            </a:r>
            <a:r>
              <a:rPr lang="nb-NO" sz="1200" dirty="0">
                <a:latin typeface="Calibri"/>
                <a:ea typeface="Calibri"/>
                <a:cs typeface="Calibri"/>
              </a:rPr>
              <a:t> i de største fagene. I tillegg ressurslærere i flere undervisningstimer</a:t>
            </a:r>
            <a:endParaRPr lang="nb-NO" sz="12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974009" y="1586990"/>
            <a:ext cx="267919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nb-NO" noProof="0"/>
          </a:p>
        </p:txBody>
      </p:sp>
      <p:sp>
        <p:nvSpPr>
          <p:cNvPr id="21" name="Shape 19"/>
          <p:cNvSpPr/>
          <p:nvPr/>
        </p:nvSpPr>
        <p:spPr>
          <a:xfrm>
            <a:off x="5974009" y="1586990"/>
            <a:ext cx="2679192" cy="64008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 noProof="0"/>
          </a:p>
        </p:txBody>
      </p:sp>
      <p:sp>
        <p:nvSpPr>
          <p:cNvPr id="22" name="Text 20"/>
          <p:cNvSpPr/>
          <p:nvPr/>
        </p:nvSpPr>
        <p:spPr>
          <a:xfrm>
            <a:off x="6164509" y="179196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nb-NO" sz="2200" noProof="0"/>
          </a:p>
        </p:txBody>
      </p:sp>
      <p:sp>
        <p:nvSpPr>
          <p:cNvPr id="23" name="Text 21"/>
          <p:cNvSpPr/>
          <p:nvPr/>
        </p:nvSpPr>
        <p:spPr>
          <a:xfrm>
            <a:off x="6156889" y="1847851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sz="130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Timeplaner og arbeidsplan</a:t>
            </a:r>
            <a:endParaRPr lang="nb-NO" sz="1300" noProof="0" dirty="0"/>
          </a:p>
        </p:txBody>
      </p:sp>
      <p:sp>
        <p:nvSpPr>
          <p:cNvPr id="24" name="Text 22"/>
          <p:cNvSpPr/>
          <p:nvPr/>
        </p:nvSpPr>
        <p:spPr>
          <a:xfrm>
            <a:off x="6160750" y="2150491"/>
            <a:ext cx="2291050" cy="76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nb-NO" sz="1200" dirty="0" err="1">
                <a:ea typeface="Calibri"/>
                <a:cs typeface="Calibri"/>
              </a:rPr>
              <a:t>Vigilo</a:t>
            </a:r>
            <a:r>
              <a:rPr lang="nb-NO" sz="1200" dirty="0">
                <a:ea typeface="Calibri"/>
                <a:cs typeface="Calibri"/>
              </a:rPr>
              <a:t> – timeplan, fraværsoppfølging</a:t>
            </a:r>
          </a:p>
          <a:p>
            <a:endParaRPr lang="nb-NO" sz="1200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nb-NO" sz="1200" dirty="0">
                <a:solidFill>
                  <a:srgbClr val="000000"/>
                </a:solidFill>
                <a:ea typeface="Calibri"/>
                <a:cs typeface="Calibri"/>
              </a:rPr>
              <a:t>Arbeidsplan på hjemmesiden til Brynseng skole</a:t>
            </a:r>
          </a:p>
          <a:p>
            <a:endParaRPr lang="nb-NO" sz="1050">
              <a:solidFill>
                <a:srgbClr val="4A5568"/>
              </a:solidFill>
              <a:ea typeface="Calibri"/>
              <a:cs typeface="Calibri"/>
            </a:endParaRPr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9BC155BD-49CB-39CB-C09B-B5FA70EE0735}"/>
              </a:ext>
            </a:extLst>
          </p:cNvPr>
          <p:cNvSpPr/>
          <p:nvPr/>
        </p:nvSpPr>
        <p:spPr>
          <a:xfrm>
            <a:off x="415326" y="3158740"/>
            <a:ext cx="267919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 lIns="91440" tIns="45720" rIns="91440" bIns="45720" anchor="t"/>
          <a:lstStyle/>
          <a:p>
            <a:endParaRPr lang="nb-NO" sz="1100">
              <a:solidFill>
                <a:srgbClr val="000000"/>
              </a:solidFill>
              <a:latin typeface="Calibri"/>
            </a:endParaRPr>
          </a:p>
          <a:p>
            <a:r>
              <a:rPr lang="nb-NO" sz="130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Mat</a:t>
            </a:r>
          </a:p>
          <a:p>
            <a:endParaRPr lang="nb-NO" sz="1300" b="1">
              <a:solidFill>
                <a:srgbClr val="1C3557"/>
              </a:solidFill>
              <a:latin typeface="Calibri"/>
            </a:endParaRPr>
          </a:p>
          <a:p>
            <a:r>
              <a:rPr lang="nb-NO" sz="1200" b="0" i="0" u="none" strike="noStrike" baseline="0" dirty="0">
                <a:solidFill>
                  <a:srgbClr val="000000"/>
                </a:solidFill>
                <a:latin typeface="Calibri"/>
              </a:rPr>
              <a:t>Elevene spiser i klasserommet hver dag. Det sikrer at alle faktisk spiser, og gir</a:t>
            </a:r>
            <a:r>
              <a:rPr lang="nb-NO" sz="1200" dirty="0">
                <a:solidFill>
                  <a:srgbClr val="000000"/>
                </a:solidFill>
                <a:latin typeface="Calibri"/>
              </a:rPr>
              <a:t> </a:t>
            </a:r>
            <a:r>
              <a:rPr lang="nb-NO" sz="1200" b="0" i="0" u="none" strike="noStrike" baseline="0" dirty="0">
                <a:solidFill>
                  <a:srgbClr val="000000"/>
                </a:solidFill>
                <a:latin typeface="Calibri"/>
              </a:rPr>
              <a:t>rom for miljøarbeid og uformelle samtaler.</a:t>
            </a:r>
            <a:r>
              <a:rPr lang="nb-NO" sz="1200" b="0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nb-NO" sz="1200" noProof="0" dirty="0">
              <a:ea typeface="Calibri"/>
              <a:cs typeface="Calibri"/>
            </a:endParaRPr>
          </a:p>
        </p:txBody>
      </p:sp>
      <p:sp>
        <p:nvSpPr>
          <p:cNvPr id="26" name="Shape 14">
            <a:extLst>
              <a:ext uri="{FF2B5EF4-FFF2-40B4-BE49-F238E27FC236}">
                <a16:creationId xmlns:a16="http://schemas.microsoft.com/office/drawing/2014/main" id="{531613A3-40D1-AE4B-C213-6970A0CDB40B}"/>
              </a:ext>
            </a:extLst>
          </p:cNvPr>
          <p:cNvSpPr/>
          <p:nvPr/>
        </p:nvSpPr>
        <p:spPr>
          <a:xfrm>
            <a:off x="415326" y="3158740"/>
            <a:ext cx="2679192" cy="64008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 noProof="0"/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BB0DED52-FC7E-35B8-6777-3810BCD5DFE1}"/>
              </a:ext>
            </a:extLst>
          </p:cNvPr>
          <p:cNvSpPr txBox="1"/>
          <p:nvPr/>
        </p:nvSpPr>
        <p:spPr>
          <a:xfrm>
            <a:off x="-591311" y="1907165"/>
            <a:ext cx="4572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nb-NO" sz="1800" b="0" i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pPr algn="ctr" rtl="0"/>
            <a:endParaRPr lang="nb-NO"/>
          </a:p>
        </p:txBody>
      </p:sp>
      <p:sp>
        <p:nvSpPr>
          <p:cNvPr id="28" name="Shape 13">
            <a:extLst>
              <a:ext uri="{FF2B5EF4-FFF2-40B4-BE49-F238E27FC236}">
                <a16:creationId xmlns:a16="http://schemas.microsoft.com/office/drawing/2014/main" id="{39AC501F-F8D4-04DF-232F-115A98FA85A2}"/>
              </a:ext>
            </a:extLst>
          </p:cNvPr>
          <p:cNvSpPr/>
          <p:nvPr/>
        </p:nvSpPr>
        <p:spPr>
          <a:xfrm>
            <a:off x="3165681" y="3154878"/>
            <a:ext cx="2679192" cy="1425044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 lIns="91440" tIns="45720" rIns="91440" bIns="45720" anchor="t"/>
          <a:lstStyle/>
          <a:p>
            <a:endParaRPr lang="nb-NO" sz="1200">
              <a:solidFill>
                <a:srgbClr val="000000"/>
              </a:solidFill>
              <a:latin typeface="Calibri"/>
            </a:endParaRPr>
          </a:p>
          <a:p>
            <a:r>
              <a:rPr lang="nb-NO" sz="1300" b="1" dirty="0">
                <a:solidFill>
                  <a:srgbClr val="1C3557"/>
                </a:solidFill>
                <a:ea typeface="Calibri"/>
                <a:cs typeface="Calibri"/>
              </a:rPr>
              <a:t>Storefri</a:t>
            </a:r>
          </a:p>
          <a:p>
            <a:r>
              <a:rPr lang="nb-NO" sz="1200" dirty="0">
                <a:latin typeface="Calibri"/>
              </a:rPr>
              <a:t>Open gymsalen</a:t>
            </a:r>
            <a:r>
              <a:rPr lang="nb-NO" sz="1200" b="0" i="0" u="none" strike="noStrike" dirty="0">
                <a:latin typeface="Calibri"/>
              </a:rPr>
              <a:t>, eget aktivitetsrom i etasjen og uteområdet.</a:t>
            </a:r>
            <a:r>
              <a:rPr lang="nb-NO" sz="1200" dirty="0">
                <a:latin typeface="Calibri"/>
              </a:rPr>
              <a:t> </a:t>
            </a:r>
            <a:r>
              <a:rPr lang="nb-NO" sz="1200" b="0" i="0" u="none" strike="noStrike" dirty="0">
                <a:latin typeface="Calibri"/>
              </a:rPr>
              <a:t> </a:t>
            </a:r>
            <a:r>
              <a:rPr lang="nb-NO" sz="1200" dirty="0">
                <a:latin typeface="Calibri"/>
              </a:rPr>
              <a:t>Elevene</a:t>
            </a:r>
            <a:r>
              <a:rPr lang="nb-NO" sz="1200" b="0" i="0" u="none" strike="noStrike" dirty="0">
                <a:latin typeface="Calibri"/>
              </a:rPr>
              <a:t> </a:t>
            </a:r>
            <a:r>
              <a:rPr lang="nb-NO" sz="1200" dirty="0">
                <a:latin typeface="Calibri"/>
              </a:rPr>
              <a:t>skal ha gode</a:t>
            </a:r>
            <a:r>
              <a:rPr lang="nb-NO" sz="1200" b="0" i="0" u="none" strike="noStrike" dirty="0">
                <a:latin typeface="Calibri"/>
              </a:rPr>
              <a:t> grunner til å bli på skolen.</a:t>
            </a:r>
            <a:r>
              <a:rPr lang="nb-NO" sz="1200" b="0" i="0" dirty="0">
                <a:latin typeface="Calibri"/>
                <a:ea typeface="Calibri"/>
                <a:cs typeface="Calibri"/>
              </a:rPr>
              <a:t>​</a:t>
            </a:r>
            <a:r>
              <a:rPr lang="nb-NO" sz="1200" dirty="0">
                <a:latin typeface="Calibri"/>
                <a:ea typeface="Calibri"/>
                <a:cs typeface="Calibri"/>
              </a:rPr>
              <a:t> Arrangeres cafe, turneringer gjennom året</a:t>
            </a:r>
            <a:endParaRPr lang="nb-NO" sz="1200" noProof="0" dirty="0">
              <a:ea typeface="Calibri"/>
              <a:cs typeface="Calibri"/>
            </a:endParaRPr>
          </a:p>
        </p:txBody>
      </p:sp>
      <p:sp>
        <p:nvSpPr>
          <p:cNvPr id="29" name="Shape 14">
            <a:extLst>
              <a:ext uri="{FF2B5EF4-FFF2-40B4-BE49-F238E27FC236}">
                <a16:creationId xmlns:a16="http://schemas.microsoft.com/office/drawing/2014/main" id="{EA146E7B-DAA0-9467-3C50-28B86714387C}"/>
              </a:ext>
            </a:extLst>
          </p:cNvPr>
          <p:cNvSpPr/>
          <p:nvPr/>
        </p:nvSpPr>
        <p:spPr>
          <a:xfrm>
            <a:off x="3193250" y="3158739"/>
            <a:ext cx="2679192" cy="64008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 noProof="0"/>
          </a:p>
        </p:txBody>
      </p:sp>
      <p:sp>
        <p:nvSpPr>
          <p:cNvPr id="5" name="Shape 18">
            <a:extLst>
              <a:ext uri="{FF2B5EF4-FFF2-40B4-BE49-F238E27FC236}">
                <a16:creationId xmlns:a16="http://schemas.microsoft.com/office/drawing/2014/main" id="{51CBB19F-47A3-6800-21E0-EA27B2502851}"/>
              </a:ext>
            </a:extLst>
          </p:cNvPr>
          <p:cNvSpPr/>
          <p:nvPr/>
        </p:nvSpPr>
        <p:spPr>
          <a:xfrm>
            <a:off x="390370" y="1597426"/>
            <a:ext cx="267919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 lIns="91440" tIns="45720" rIns="91440" bIns="45720" anchor="t"/>
          <a:lstStyle/>
          <a:p>
            <a:endParaRPr lang="nb-NO" noProof="0"/>
          </a:p>
        </p:txBody>
      </p:sp>
      <p:sp>
        <p:nvSpPr>
          <p:cNvPr id="30" name="Shape 19">
            <a:extLst>
              <a:ext uri="{FF2B5EF4-FFF2-40B4-BE49-F238E27FC236}">
                <a16:creationId xmlns:a16="http://schemas.microsoft.com/office/drawing/2014/main" id="{4CF74B1D-1A18-549A-4997-4E7562903492}"/>
              </a:ext>
            </a:extLst>
          </p:cNvPr>
          <p:cNvSpPr/>
          <p:nvPr/>
        </p:nvSpPr>
        <p:spPr>
          <a:xfrm>
            <a:off x="390370" y="1605046"/>
            <a:ext cx="2679192" cy="64008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 noProof="0"/>
          </a:p>
        </p:txBody>
      </p:sp>
      <p:sp>
        <p:nvSpPr>
          <p:cNvPr id="31" name="Text 20">
            <a:extLst>
              <a:ext uri="{FF2B5EF4-FFF2-40B4-BE49-F238E27FC236}">
                <a16:creationId xmlns:a16="http://schemas.microsoft.com/office/drawing/2014/main" id="{75256CE6-4F71-DF0E-4EDC-EC91E347A3AE}"/>
              </a:ext>
            </a:extLst>
          </p:cNvPr>
          <p:cNvSpPr/>
          <p:nvPr/>
        </p:nvSpPr>
        <p:spPr>
          <a:xfrm>
            <a:off x="573250" y="175287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nb-NO" sz="2200" noProof="0"/>
          </a:p>
        </p:txBody>
      </p:sp>
      <p:sp>
        <p:nvSpPr>
          <p:cNvPr id="32" name="Text 21">
            <a:extLst>
              <a:ext uri="{FF2B5EF4-FFF2-40B4-BE49-F238E27FC236}">
                <a16:creationId xmlns:a16="http://schemas.microsoft.com/office/drawing/2014/main" id="{C11D8C83-FC3E-1C08-EFB6-1F73A5866DC8}"/>
              </a:ext>
            </a:extLst>
          </p:cNvPr>
          <p:cNvSpPr/>
          <p:nvPr/>
        </p:nvSpPr>
        <p:spPr>
          <a:xfrm>
            <a:off x="565528" y="1858287"/>
            <a:ext cx="2397982" cy="281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sz="1300" b="1" dirty="0">
                <a:solidFill>
                  <a:srgbClr val="1C3557"/>
                </a:solidFill>
                <a:ea typeface="Calibri"/>
                <a:cs typeface="Calibri"/>
              </a:rPr>
              <a:t>Skoledagen starter stort sett 09.00</a:t>
            </a:r>
            <a:endParaRPr lang="nb-NO" sz="1300" b="1" noProof="0" dirty="0">
              <a:solidFill>
                <a:srgbClr val="1C3557"/>
              </a:solidFill>
              <a:ea typeface="Calibri"/>
              <a:cs typeface="Calibri"/>
            </a:endParaRPr>
          </a:p>
        </p:txBody>
      </p:sp>
      <p:sp>
        <p:nvSpPr>
          <p:cNvPr id="33" name="Text 22">
            <a:extLst>
              <a:ext uri="{FF2B5EF4-FFF2-40B4-BE49-F238E27FC236}">
                <a16:creationId xmlns:a16="http://schemas.microsoft.com/office/drawing/2014/main" id="{2D82E17E-F91B-FE1D-DD3B-BF1F004AD4B5}"/>
              </a:ext>
            </a:extLst>
          </p:cNvPr>
          <p:cNvSpPr/>
          <p:nvPr/>
        </p:nvSpPr>
        <p:spPr>
          <a:xfrm>
            <a:off x="561158" y="2187987"/>
            <a:ext cx="2310356" cy="728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nb-NO" sz="1200" dirty="0">
                <a:solidFill>
                  <a:srgbClr val="000000"/>
                </a:solidFill>
                <a:ea typeface="Calibri"/>
                <a:cs typeface="Calibri"/>
              </a:rPr>
              <a:t>Dørene åpnes 0845. Miljøteam og ledelse tar imot elever ved inngang. </a:t>
            </a:r>
          </a:p>
          <a:p>
            <a:endParaRPr lang="nb-NO" sz="1050">
              <a:solidFill>
                <a:srgbClr val="4A5568"/>
              </a:solidFill>
              <a:ea typeface="Calibri"/>
              <a:cs typeface="Calibri"/>
            </a:endParaRPr>
          </a:p>
        </p:txBody>
      </p:sp>
      <p:sp>
        <p:nvSpPr>
          <p:cNvPr id="34" name="Shape 13">
            <a:extLst>
              <a:ext uri="{FF2B5EF4-FFF2-40B4-BE49-F238E27FC236}">
                <a16:creationId xmlns:a16="http://schemas.microsoft.com/office/drawing/2014/main" id="{33A8112D-0CD5-FE34-7C77-F8590C3D36E4}"/>
              </a:ext>
            </a:extLst>
          </p:cNvPr>
          <p:cNvSpPr/>
          <p:nvPr/>
        </p:nvSpPr>
        <p:spPr>
          <a:xfrm>
            <a:off x="6000513" y="3152237"/>
            <a:ext cx="267919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noProof="0"/>
          </a:p>
        </p:txBody>
      </p:sp>
      <p:sp>
        <p:nvSpPr>
          <p:cNvPr id="35" name="Shape 14">
            <a:extLst>
              <a:ext uri="{FF2B5EF4-FFF2-40B4-BE49-F238E27FC236}">
                <a16:creationId xmlns:a16="http://schemas.microsoft.com/office/drawing/2014/main" id="{04AE127A-44FE-2795-72F1-B37F2A7B16A7}"/>
              </a:ext>
            </a:extLst>
          </p:cNvPr>
          <p:cNvSpPr/>
          <p:nvPr/>
        </p:nvSpPr>
        <p:spPr>
          <a:xfrm>
            <a:off x="6000513" y="3152237"/>
            <a:ext cx="2679192" cy="64008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noProof="0"/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3F7E8FE1-E8FF-0179-63B0-8C253C4699F0}"/>
              </a:ext>
            </a:extLst>
          </p:cNvPr>
          <p:cNvSpPr/>
          <p:nvPr/>
        </p:nvSpPr>
        <p:spPr>
          <a:xfrm>
            <a:off x="6183393" y="3307685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2200" noProof="0"/>
          </a:p>
        </p:txBody>
      </p:sp>
      <p:sp>
        <p:nvSpPr>
          <p:cNvPr id="37" name="Text 16">
            <a:extLst>
              <a:ext uri="{FF2B5EF4-FFF2-40B4-BE49-F238E27FC236}">
                <a16:creationId xmlns:a16="http://schemas.microsoft.com/office/drawing/2014/main" id="{20922DF4-5680-C613-E3E7-99F839BCEF2C}"/>
              </a:ext>
            </a:extLst>
          </p:cNvPr>
          <p:cNvSpPr/>
          <p:nvPr/>
        </p:nvSpPr>
        <p:spPr>
          <a:xfrm>
            <a:off x="6183393" y="3413097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300" b="1" noProof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Leksehjelp</a:t>
            </a:r>
            <a:endParaRPr lang="nb-NO" sz="1300" noProof="0"/>
          </a:p>
        </p:txBody>
      </p:sp>
      <p:sp>
        <p:nvSpPr>
          <p:cNvPr id="38" name="Text 17">
            <a:extLst>
              <a:ext uri="{FF2B5EF4-FFF2-40B4-BE49-F238E27FC236}">
                <a16:creationId xmlns:a16="http://schemas.microsoft.com/office/drawing/2014/main" id="{0453FED7-4CF0-D41F-2E99-2CC9169F7516}"/>
              </a:ext>
            </a:extLst>
          </p:cNvPr>
          <p:cNvSpPr/>
          <p:nvPr/>
        </p:nvSpPr>
        <p:spPr>
          <a:xfrm>
            <a:off x="6172711" y="3769799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200" noProof="0" dirty="0">
                <a:latin typeface="Calibri"/>
                <a:ea typeface="Calibri"/>
                <a:cs typeface="Calibri"/>
              </a:rPr>
              <a:t>Tilbys </a:t>
            </a:r>
            <a:r>
              <a:rPr lang="nb-NO" sz="1200" dirty="0">
                <a:latin typeface="Calibri"/>
                <a:ea typeface="Calibri"/>
                <a:cs typeface="Calibri"/>
              </a:rPr>
              <a:t>mandager</a:t>
            </a:r>
            <a:r>
              <a:rPr lang="nb-NO" sz="1200" noProof="0" dirty="0">
                <a:latin typeface="Calibri"/>
                <a:ea typeface="Calibri"/>
                <a:cs typeface="Calibri"/>
              </a:rPr>
              <a:t> </a:t>
            </a:r>
            <a:r>
              <a:rPr lang="nb-NO" sz="1200" dirty="0">
                <a:latin typeface="Calibri"/>
                <a:ea typeface="Calibri"/>
                <a:cs typeface="Calibri"/>
              </a:rPr>
              <a:t>14.00 - 15.30</a:t>
            </a:r>
            <a:endParaRPr lang="nb-NO" dirty="0"/>
          </a:p>
          <a:p>
            <a:r>
              <a:rPr lang="nb-NO" sz="1200" noProof="0" dirty="0">
                <a:latin typeface="Calibri"/>
                <a:ea typeface="Calibri"/>
                <a:cs typeface="Calibri"/>
              </a:rPr>
              <a:t>og </a:t>
            </a:r>
            <a:r>
              <a:rPr lang="nb-NO" sz="1200" dirty="0">
                <a:latin typeface="Calibri"/>
                <a:ea typeface="Calibri"/>
                <a:cs typeface="Calibri"/>
              </a:rPr>
              <a:t>torsdager</a:t>
            </a:r>
            <a:r>
              <a:rPr lang="nb-NO" sz="1200" noProof="0" dirty="0">
                <a:latin typeface="Calibri"/>
                <a:ea typeface="Calibri"/>
                <a:cs typeface="Calibri"/>
              </a:rPr>
              <a:t> </a:t>
            </a:r>
            <a:r>
              <a:rPr lang="nb-NO" sz="1200" dirty="0">
                <a:latin typeface="Calibri"/>
                <a:ea typeface="Calibri"/>
                <a:cs typeface="Calibri"/>
              </a:rPr>
              <a:t>08.30 - 09.00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926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Text 2"/>
          <p:cNvSpPr txBox="1"/>
          <p:nvPr/>
        </p:nvSpPr>
        <p:spPr>
          <a:xfrm>
            <a:off x="566928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· ungdomstrinnet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297680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sikter høyt og vinner hjerter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749808"/>
            <a:ext cx="1828800" cy="256032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7" name="Text 5"/>
          <p:cNvSpPr txBox="1"/>
          <p:nvPr/>
        </p:nvSpPr>
        <p:spPr>
          <a:xfrm>
            <a:off x="457200" y="7498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FØLG MED</a:t>
            </a:r>
            <a:endParaRPr lang="en-US" sz="75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0972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Arbeidsplanen ligger på nettsiden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457200" y="1737360"/>
            <a:ext cx="8229600" cy="68580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0" name="Text 8"/>
          <p:cNvSpPr txBox="1"/>
          <p:nvPr/>
        </p:nvSpPr>
        <p:spPr>
          <a:xfrm>
            <a:off x="457200" y="17373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brynseng.osloskolen.no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457200" y="2606040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2" name="Shape 10"/>
          <p:cNvSpPr/>
          <p:nvPr/>
        </p:nvSpPr>
        <p:spPr>
          <a:xfrm>
            <a:off x="621792" y="2743200"/>
            <a:ext cx="292608" cy="292608"/>
          </a:xfrm>
          <a:prstGeom prst="ellipse">
            <a:avLst/>
          </a:prstGeom>
          <a:solidFill>
            <a:srgbClr val="2A7F8F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3" name="Text 11"/>
          <p:cNvSpPr txBox="1"/>
          <p:nvPr/>
        </p:nvSpPr>
        <p:spPr>
          <a:xfrm>
            <a:off x="621792" y="27432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606040"/>
            <a:ext cx="7543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Gå inn på nettsiden   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Arbeidsplanen ligger åpent tilgjengelig. Dere trenger ingen innlogging.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3246120"/>
            <a:ext cx="8229600" cy="566928"/>
          </a:xfrm>
          <a:prstGeom prst="rect">
            <a:avLst/>
          </a:prstGeom>
          <a:solidFill>
            <a:srgbClr val="EFF7F8"/>
          </a:solidFill>
          <a:ln w="12700">
            <a:solidFill>
              <a:srgbClr val="D0E8E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6" name="Shape 14"/>
          <p:cNvSpPr/>
          <p:nvPr/>
        </p:nvSpPr>
        <p:spPr>
          <a:xfrm>
            <a:off x="621792" y="3383280"/>
            <a:ext cx="292608" cy="292608"/>
          </a:xfrm>
          <a:prstGeom prst="ellipse">
            <a:avLst/>
          </a:prstGeom>
          <a:solidFill>
            <a:srgbClr val="2A7F8F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7" name="Text 15"/>
          <p:cNvSpPr txBox="1"/>
          <p:nvPr/>
        </p:nvSpPr>
        <p:spPr>
          <a:xfrm>
            <a:off x="621792" y="3383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3246120"/>
            <a:ext cx="7543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Finn 8. trinn   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Hver klasse har sin plan med fag, temaer, frister og prøver for uka.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57200" y="3886200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0" name="Shape 18"/>
          <p:cNvSpPr/>
          <p:nvPr/>
        </p:nvSpPr>
        <p:spPr>
          <a:xfrm>
            <a:off x="621792" y="4023360"/>
            <a:ext cx="292608" cy="292608"/>
          </a:xfrm>
          <a:prstGeom prst="ellipse">
            <a:avLst/>
          </a:prstGeom>
          <a:solidFill>
            <a:srgbClr val="2A7F8F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1" name="Text 19"/>
          <p:cNvSpPr txBox="1"/>
          <p:nvPr/>
        </p:nvSpPr>
        <p:spPr>
          <a:xfrm>
            <a:off x="621792" y="40233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886200"/>
            <a:ext cx="7543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Bruk den i samtalen hjemme   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hva de holder på med i fagene, og still spørsmål ut fra det.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CF061929-2CD0-8938-A2C1-31A1D6F95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160"/>
            <a:ext cx="9144000" cy="484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47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E1CC2C2-4B1D-0646-D2B5-784BBDBFB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06" y="0"/>
            <a:ext cx="868318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0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Text 2"/>
          <p:cNvSpPr txBox="1"/>
          <p:nvPr/>
        </p:nvSpPr>
        <p:spPr>
          <a:xfrm>
            <a:off x="566928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· ungdomstrinnet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297680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sikter høyt og vinner hjerter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597747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Miljøteamet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457200" y="2057400"/>
            <a:ext cx="397764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1" name="Text 9"/>
          <p:cNvSpPr txBox="1"/>
          <p:nvPr/>
        </p:nvSpPr>
        <p:spPr>
          <a:xfrm>
            <a:off x="685800" y="2176272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Der </a:t>
            </a:r>
            <a:r>
              <a:rPr lang="en-US" sz="130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elevene</a:t>
            </a:r>
            <a:r>
              <a:rPr lang="en-US" sz="130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er</a:t>
            </a:r>
            <a:endParaRPr lang="nb-NO" dirty="0"/>
          </a:p>
        </p:txBody>
      </p:sp>
      <p:sp>
        <p:nvSpPr>
          <p:cNvPr id="12" name="Text 10"/>
          <p:cNvSpPr txBox="1"/>
          <p:nvPr/>
        </p:nvSpPr>
        <p:spPr>
          <a:xfrm>
            <a:off x="685800" y="251460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I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friminutt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, ganger, garderobe,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undervisningstimer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overgangene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mellom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øktene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. De kjenner elevene fra de uformelle rommene, ikke bare fra timene.</a:t>
            </a:r>
            <a:endParaRPr lang="en-US" sz="1100" dirty="0">
              <a:latin typeface="Calibri"/>
              <a:ea typeface="Calibri"/>
              <a:cs typeface="Calibri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709160" y="2057400"/>
            <a:ext cx="397764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4" name="Text 12"/>
          <p:cNvSpPr txBox="1"/>
          <p:nvPr/>
        </p:nvSpPr>
        <p:spPr>
          <a:xfrm>
            <a:off x="4937760" y="2176272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Hva de gjør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937760" y="251460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Bygger relasjoner, fanger opp tidlig og følger opp elever som står alene. Forebygging før reparasjon.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29000"/>
            <a:ext cx="397764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7" name="Text 15"/>
          <p:cNvSpPr txBox="1"/>
          <p:nvPr/>
        </p:nvSpPr>
        <p:spPr>
          <a:xfrm>
            <a:off x="685800" y="3547872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Hvem de er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85800" y="388620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Sosiallærer Eirik, 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miljøterapeut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, Thomas 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assistenter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knyttet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til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trinnet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(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Deemi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Lars)</a:t>
            </a:r>
          </a:p>
        </p:txBody>
      </p:sp>
      <p:sp>
        <p:nvSpPr>
          <p:cNvPr id="19" name="Shape 17"/>
          <p:cNvSpPr/>
          <p:nvPr/>
        </p:nvSpPr>
        <p:spPr>
          <a:xfrm>
            <a:off x="4709160" y="3429000"/>
            <a:ext cx="397764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20" name="Text 18"/>
          <p:cNvSpPr txBox="1"/>
          <p:nvPr/>
        </p:nvSpPr>
        <p:spPr>
          <a:xfrm>
            <a:off x="4937760" y="3547872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Slik når dere dem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4937760" y="388620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Gå alltid via kontaktlærer først. Kontaktlærer kobler på miljøteamet når det trengs.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3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 noProof="0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 noProof="0"/>
          </a:p>
        </p:txBody>
      </p:sp>
      <p:sp>
        <p:nvSpPr>
          <p:cNvPr id="4" name="Text 2"/>
          <p:cNvSpPr/>
          <p:nvPr/>
        </p:nvSpPr>
        <p:spPr>
          <a:xfrm>
            <a:off x="274320" y="4901184"/>
            <a:ext cx="8595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900" noProof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– ungdomstrinn</a:t>
            </a:r>
            <a:endParaRPr lang="nb-NO" sz="900" noProof="0"/>
          </a:p>
        </p:txBody>
      </p:sp>
      <p:sp>
        <p:nvSpPr>
          <p:cNvPr id="6" name="Text 4"/>
          <p:cNvSpPr/>
          <p:nvPr/>
        </p:nvSpPr>
        <p:spPr>
          <a:xfrm>
            <a:off x="457200" y="749808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nb-NO" sz="750" noProof="0"/>
          </a:p>
        </p:txBody>
      </p:sp>
      <p:sp>
        <p:nvSpPr>
          <p:cNvPr id="7" name="Text 5"/>
          <p:cNvSpPr/>
          <p:nvPr/>
        </p:nvSpPr>
        <p:spPr>
          <a:xfrm>
            <a:off x="457200" y="397764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30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Våre forventninger til elevene</a:t>
            </a:r>
            <a:endParaRPr lang="nb-NO" sz="3000" noProof="0"/>
          </a:p>
        </p:txBody>
      </p:sp>
      <p:sp>
        <p:nvSpPr>
          <p:cNvPr id="8" name="Shape 6"/>
          <p:cNvSpPr/>
          <p:nvPr/>
        </p:nvSpPr>
        <p:spPr>
          <a:xfrm>
            <a:off x="457200" y="1261872"/>
            <a:ext cx="8229600" cy="548640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 sz="2800" noProof="0"/>
          </a:p>
        </p:txBody>
      </p:sp>
      <p:sp>
        <p:nvSpPr>
          <p:cNvPr id="9" name="Text 7"/>
          <p:cNvSpPr/>
          <p:nvPr/>
        </p:nvSpPr>
        <p:spPr>
          <a:xfrm>
            <a:off x="594360" y="128016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b-NO" sz="2400" noProof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nb-NO" sz="2400" noProof="0"/>
          </a:p>
        </p:txBody>
      </p:sp>
      <p:sp>
        <p:nvSpPr>
          <p:cNvPr id="10" name="Text 8"/>
          <p:cNvSpPr/>
          <p:nvPr/>
        </p:nvSpPr>
        <p:spPr>
          <a:xfrm>
            <a:off x="1143000" y="1280160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b="1" noProof="0">
                <a:solidFill>
                  <a:srgbClr val="4BB8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Oppmøte og orden   </a:t>
            </a:r>
            <a:r>
              <a:rPr lang="nb-NO" sz="1600" noProof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Elevene møter presist og forberedt. Fravær meldes av foresatte.</a:t>
            </a:r>
            <a:endParaRPr lang="nb-NO" noProof="0"/>
          </a:p>
        </p:txBody>
      </p:sp>
      <p:sp>
        <p:nvSpPr>
          <p:cNvPr id="11" name="Shape 9"/>
          <p:cNvSpPr/>
          <p:nvPr/>
        </p:nvSpPr>
        <p:spPr>
          <a:xfrm>
            <a:off x="457200" y="1883664"/>
            <a:ext cx="8229600" cy="548640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 sz="2800" noProof="0"/>
          </a:p>
        </p:txBody>
      </p:sp>
      <p:sp>
        <p:nvSpPr>
          <p:cNvPr id="12" name="Text 10"/>
          <p:cNvSpPr/>
          <p:nvPr/>
        </p:nvSpPr>
        <p:spPr>
          <a:xfrm>
            <a:off x="594360" y="1883664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b-NO" sz="2400" noProof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📵</a:t>
            </a:r>
            <a:endParaRPr lang="nb-NO" sz="2400" noProof="0"/>
          </a:p>
        </p:txBody>
      </p:sp>
      <p:sp>
        <p:nvSpPr>
          <p:cNvPr id="13" name="Text 11"/>
          <p:cNvSpPr/>
          <p:nvPr/>
        </p:nvSpPr>
        <p:spPr>
          <a:xfrm>
            <a:off x="1143000" y="1883664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b="1" noProof="0" dirty="0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Mobilfri skoledag   </a:t>
            </a:r>
            <a:r>
              <a:rPr lang="nb-NO" sz="1600" noProof="0" dirty="0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Telefonen leveres inn om morgenen og hentes etter siste time.</a:t>
            </a:r>
            <a:r>
              <a:rPr lang="nb-NO" sz="1600" dirty="0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 Skal ikke være synlig på skolens område</a:t>
            </a:r>
            <a:endParaRPr lang="nb-NO" noProof="0" dirty="0"/>
          </a:p>
        </p:txBody>
      </p:sp>
      <p:sp>
        <p:nvSpPr>
          <p:cNvPr id="14" name="Shape 12"/>
          <p:cNvSpPr/>
          <p:nvPr/>
        </p:nvSpPr>
        <p:spPr>
          <a:xfrm>
            <a:off x="457200" y="2487168"/>
            <a:ext cx="8229600" cy="548640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 sz="2800" noProof="0"/>
          </a:p>
        </p:txBody>
      </p:sp>
      <p:sp>
        <p:nvSpPr>
          <p:cNvPr id="15" name="Text 13"/>
          <p:cNvSpPr/>
          <p:nvPr/>
        </p:nvSpPr>
        <p:spPr>
          <a:xfrm>
            <a:off x="594360" y="2487168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b-NO" sz="2400" noProof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💪</a:t>
            </a:r>
            <a:endParaRPr lang="nb-NO" sz="2400" noProof="0"/>
          </a:p>
        </p:txBody>
      </p:sp>
      <p:sp>
        <p:nvSpPr>
          <p:cNvPr id="16" name="Text 14"/>
          <p:cNvSpPr/>
          <p:nvPr/>
        </p:nvSpPr>
        <p:spPr>
          <a:xfrm>
            <a:off x="1143000" y="2487168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b="1" noProof="0">
                <a:solidFill>
                  <a:srgbClr val="4BB8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Selvstendighet   </a:t>
            </a:r>
            <a:r>
              <a:rPr lang="nb-NO" sz="1600" noProof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Elevene tar ansvar for egne lekser og skolearbeid. Foresatte støtter.</a:t>
            </a:r>
            <a:endParaRPr lang="nb-NO" noProof="0"/>
          </a:p>
        </p:txBody>
      </p:sp>
      <p:sp>
        <p:nvSpPr>
          <p:cNvPr id="17" name="Shape 15"/>
          <p:cNvSpPr/>
          <p:nvPr/>
        </p:nvSpPr>
        <p:spPr>
          <a:xfrm>
            <a:off x="457200" y="3090672"/>
            <a:ext cx="8229600" cy="548640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 sz="2800" noProof="0"/>
          </a:p>
        </p:txBody>
      </p:sp>
      <p:sp>
        <p:nvSpPr>
          <p:cNvPr id="18" name="Text 16"/>
          <p:cNvSpPr/>
          <p:nvPr/>
        </p:nvSpPr>
        <p:spPr>
          <a:xfrm>
            <a:off x="594360" y="3090672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b-NO" sz="2400" noProof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</a:t>
            </a:r>
            <a:endParaRPr lang="nb-NO" sz="2400" noProof="0"/>
          </a:p>
        </p:txBody>
      </p:sp>
      <p:sp>
        <p:nvSpPr>
          <p:cNvPr id="19" name="Text 17"/>
          <p:cNvSpPr/>
          <p:nvPr/>
        </p:nvSpPr>
        <p:spPr>
          <a:xfrm>
            <a:off x="1143000" y="3090672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b="1" noProof="0">
                <a:solidFill>
                  <a:srgbClr val="4BB8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Rusfri skole   </a:t>
            </a:r>
            <a:r>
              <a:rPr lang="nb-NO" sz="1600" noProof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Nulltoleranse for rus eller tobakk på skolen!</a:t>
            </a:r>
            <a:endParaRPr lang="nb-NO" noProof="0"/>
          </a:p>
        </p:txBody>
      </p:sp>
      <p:sp>
        <p:nvSpPr>
          <p:cNvPr id="20" name="Shape 18"/>
          <p:cNvSpPr/>
          <p:nvPr/>
        </p:nvSpPr>
        <p:spPr>
          <a:xfrm>
            <a:off x="457200" y="3694176"/>
            <a:ext cx="8229600" cy="548640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 sz="2800" noProof="0"/>
          </a:p>
        </p:txBody>
      </p:sp>
      <p:sp>
        <p:nvSpPr>
          <p:cNvPr id="21" name="Text 19"/>
          <p:cNvSpPr/>
          <p:nvPr/>
        </p:nvSpPr>
        <p:spPr>
          <a:xfrm>
            <a:off x="594360" y="3694176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b-NO" sz="2400" noProof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</a:t>
            </a:r>
            <a:endParaRPr lang="nb-NO" sz="2400" noProof="0"/>
          </a:p>
        </p:txBody>
      </p:sp>
      <p:sp>
        <p:nvSpPr>
          <p:cNvPr id="22" name="Text 20"/>
          <p:cNvSpPr/>
          <p:nvPr/>
        </p:nvSpPr>
        <p:spPr>
          <a:xfrm>
            <a:off x="1143000" y="3694176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b="1" noProof="0">
                <a:solidFill>
                  <a:srgbClr val="4BB8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Respekt og fellesskap   </a:t>
            </a:r>
            <a:r>
              <a:rPr lang="nb-NO" sz="1600" noProof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har rett til et trygt miljø, og vi forventer at alle bidrar.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33410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Text 2"/>
          <p:cNvSpPr txBox="1"/>
          <p:nvPr/>
        </p:nvSpPr>
        <p:spPr>
          <a:xfrm>
            <a:off x="566928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· ungdomstrinnet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297680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sikter høyt og vinner hjerter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749808"/>
            <a:ext cx="1828800" cy="256032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7" name="Text 5"/>
          <p:cNvSpPr txBox="1"/>
          <p:nvPr/>
        </p:nvSpPr>
        <p:spPr>
          <a:xfrm>
            <a:off x="457200" y="7498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KARTLEGGING</a:t>
            </a:r>
            <a:endParaRPr lang="en-US" sz="75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0972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Nasjonale</a:t>
            </a:r>
            <a:r>
              <a:rPr lang="en-US" sz="280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prøver</a:t>
            </a:r>
            <a:r>
              <a:rPr lang="en-US" sz="280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</a:t>
            </a:r>
            <a:endParaRPr lang="en-US" sz="2800" b="1" dirty="0">
              <a:solidFill>
                <a:srgbClr val="1C3557"/>
              </a:solidFill>
              <a:ea typeface="Calibri"/>
              <a:cs typeface="Calibri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7200" y="1737360"/>
            <a:ext cx="8229600" cy="566928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0" name="Text 8"/>
          <p:cNvSpPr txBox="1"/>
          <p:nvPr/>
        </p:nvSpPr>
        <p:spPr>
          <a:xfrm>
            <a:off x="457200" y="173736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Gjennomføres 31. august til 25. september. Lesing, regning og engelsk.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" y="2487168"/>
            <a:ext cx="2679192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2" name="Text 10"/>
          <p:cNvSpPr txBox="1"/>
          <p:nvPr/>
        </p:nvSpPr>
        <p:spPr>
          <a:xfrm>
            <a:off x="685800" y="2606040"/>
            <a:ext cx="22219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Hva de måler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2944368"/>
            <a:ext cx="222199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Grunnleggende ferdigheter, ikke fag. Oppgavene følger kompetansemålene for 7. trinn, altså det elevene har med seg fra barneskolen.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27832" y="2487168"/>
            <a:ext cx="2679192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5" name="Text 13"/>
          <p:cNvSpPr txBox="1"/>
          <p:nvPr/>
        </p:nvSpPr>
        <p:spPr>
          <a:xfrm>
            <a:off x="3456432" y="2606040"/>
            <a:ext cx="22219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Hvordan de gjennomføres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456432" y="2944368"/>
            <a:ext cx="222199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Digitalt på skolen. Lesing og regning tar 90 minutter, engelsk 60. </a:t>
            </a:r>
          </a:p>
          <a:p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Deler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opp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klassene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I to for å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sikre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 at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elevene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får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gjort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sitt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beste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 </a:t>
            </a:r>
          </a:p>
        </p:txBody>
      </p:sp>
      <p:sp>
        <p:nvSpPr>
          <p:cNvPr id="17" name="Shape 15"/>
          <p:cNvSpPr/>
          <p:nvPr/>
        </p:nvSpPr>
        <p:spPr>
          <a:xfrm>
            <a:off x="5998464" y="2487168"/>
            <a:ext cx="2688336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8" name="Text 16"/>
          <p:cNvSpPr txBox="1"/>
          <p:nvPr/>
        </p:nvSpPr>
        <p:spPr>
          <a:xfrm>
            <a:off x="6227064" y="2606040"/>
            <a:ext cx="22311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Hva vi bruker dem til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227064" y="2944368"/>
            <a:ext cx="22311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Å se hvor trinnet og den enkelte står, slik at vi kan legge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opp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undervisningen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deretter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20" name="Shape 18"/>
          <p:cNvSpPr/>
          <p:nvPr/>
        </p:nvSpPr>
        <p:spPr>
          <a:xfrm>
            <a:off x="457200" y="4041648"/>
            <a:ext cx="8229600" cy="548640"/>
          </a:xfrm>
          <a:prstGeom prst="rect">
            <a:avLst/>
          </a:prstGeom>
          <a:solidFill>
            <a:srgbClr val="EAF4F2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1" name="Text 19"/>
          <p:cNvSpPr txBox="1"/>
          <p:nvPr/>
        </p:nvSpPr>
        <p:spPr>
          <a:xfrm>
            <a:off x="548640" y="404164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Det er et </a:t>
            </a:r>
            <a:r>
              <a:rPr lang="en-US" sz="1200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arbeidsverktøy</a:t>
            </a:r>
            <a:r>
              <a:rPr lang="en-US" sz="1200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for </a:t>
            </a:r>
            <a:r>
              <a:rPr lang="en-US" sz="1200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oss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Text 2"/>
          <p:cNvSpPr txBox="1"/>
          <p:nvPr/>
        </p:nvSpPr>
        <p:spPr>
          <a:xfrm>
            <a:off x="566928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· ungdomstrinnet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297680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sikter høyt og vinner hjerter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9131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er en karakterdempet skole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457200" y="1340700"/>
            <a:ext cx="8229600" cy="530352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0" name="Text 8"/>
          <p:cNvSpPr txBox="1"/>
          <p:nvPr/>
        </p:nvSpPr>
        <p:spPr>
          <a:xfrm>
            <a:off x="457200" y="1340699"/>
            <a:ext cx="8229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 err="1">
                <a:solidFill>
                  <a:srgbClr val="E8A838"/>
                </a:solidFill>
                <a:latin typeface="Calibri"/>
                <a:ea typeface="Calibri"/>
                <a:cs typeface="Calibri"/>
              </a:rPr>
              <a:t>Vurdering</a:t>
            </a:r>
            <a:r>
              <a:rPr lang="en-US" sz="1600" b="1" dirty="0">
                <a:solidFill>
                  <a:srgbClr val="E8A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E8A838"/>
                </a:solidFill>
                <a:latin typeface="Calibri"/>
                <a:ea typeface="Calibri"/>
                <a:cs typeface="Calibri"/>
              </a:rPr>
              <a:t>som</a:t>
            </a:r>
            <a:r>
              <a:rPr lang="en-US" sz="1600" b="1" dirty="0">
                <a:solidFill>
                  <a:srgbClr val="E8A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E8A838"/>
                </a:solidFill>
                <a:latin typeface="Calibri"/>
                <a:ea typeface="Calibri"/>
                <a:cs typeface="Calibri"/>
              </a:rPr>
              <a:t>læring</a:t>
            </a:r>
            <a:r>
              <a:rPr lang="en-US" sz="1600" b="1" dirty="0">
                <a:solidFill>
                  <a:srgbClr val="E8A838"/>
                </a:solidFill>
                <a:latin typeface="Calibri"/>
                <a:ea typeface="Calibri"/>
                <a:cs typeface="Calibri"/>
              </a:rPr>
              <a:t> </a:t>
            </a:r>
          </a:p>
        </p:txBody>
      </p:sp>
      <p:sp>
        <p:nvSpPr>
          <p:cNvPr id="11" name="Shape 9"/>
          <p:cNvSpPr/>
          <p:nvPr/>
        </p:nvSpPr>
        <p:spPr>
          <a:xfrm>
            <a:off x="457200" y="2432304"/>
            <a:ext cx="39776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2" name="Text 10"/>
          <p:cNvSpPr txBox="1"/>
          <p:nvPr/>
        </p:nvSpPr>
        <p:spPr>
          <a:xfrm>
            <a:off x="685800" y="2551176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Formelt </a:t>
            </a:r>
            <a:endParaRPr lang="nb-NO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2889504"/>
            <a:ext cx="35204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Karakter settes ved halvårsvurdering og til slutt som standpunkt. Underveis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får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elevene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tilbakemeldinger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som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sier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hva de mestrer og hva som er neste steg.</a:t>
            </a:r>
            <a:endParaRPr lang="en-US" sz="1100" dirty="0">
              <a:latin typeface="Calibri"/>
              <a:ea typeface="Calibri"/>
              <a:cs typeface="Calibri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709160" y="2432304"/>
            <a:ext cx="39776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5" name="Text 13"/>
          <p:cNvSpPr txBox="1"/>
          <p:nvPr/>
        </p:nvSpPr>
        <p:spPr>
          <a:xfrm>
            <a:off x="4937760" y="2551176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Hvorfor vi gjør det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937760" y="2889504"/>
            <a:ext cx="35204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Når karakter og tilbakemelding kommer samtidig, fester eleven seg ved tallet og leser i mindre grad rådet. </a:t>
            </a:r>
            <a:endParaRPr lang="en-US" sz="11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n-US" sz="1100" dirty="0">
              <a:solidFill>
                <a:srgbClr val="4A5568"/>
              </a:solidFill>
              <a:latin typeface="Calibri"/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Vi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vil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at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tilbakemeldingen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leses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brukes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.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Vurdering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er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primært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 for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læring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. </a:t>
            </a:r>
          </a:p>
        </p:txBody>
      </p:sp>
      <p:sp>
        <p:nvSpPr>
          <p:cNvPr id="17" name="Text 15"/>
          <p:cNvSpPr txBox="1"/>
          <p:nvPr/>
        </p:nvSpPr>
        <p:spPr>
          <a:xfrm>
            <a:off x="457200" y="40965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Forskning: Butler (1988), metaanalyse av Koenka og kolleger (2021).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43708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Standpunktkarakteren regnes ikke som et gjennomsnitt. Den bygger på den samlede kompetansen eleven viser.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2A7F8F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Text 2"/>
          <p:cNvSpPr txBox="1"/>
          <p:nvPr/>
        </p:nvSpPr>
        <p:spPr>
          <a:xfrm>
            <a:off x="566928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· ungdomstrinnet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297680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sikter høyt og vinner hjerter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6459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 for standpunktvurdering</a:t>
            </a:r>
            <a:endParaRPr lang="en-US" sz="1700" dirty="0"/>
          </a:p>
        </p:txBody>
      </p:sp>
      <p:pic>
        <p:nvPicPr>
          <p:cNvPr id="7" name="Image 0" descr="/home/claude/fm/trak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031" y="621792"/>
            <a:ext cx="6699937" cy="387705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4544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 skal få vise kompetansen sin på flere og varierte måter, ikke bare gjennom skriftlige prøver.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2A7F8F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Text 2"/>
          <p:cNvSpPr txBox="1"/>
          <p:nvPr/>
        </p:nvSpPr>
        <p:spPr>
          <a:xfrm>
            <a:off x="566928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· ungdomstrinnet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297680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sikter høyt og vinner hjerter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6459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Underveisvurdering gjennom tre år, standpunkt til slutt</a:t>
            </a:r>
            <a:endParaRPr lang="en-US" sz="1700" dirty="0"/>
          </a:p>
        </p:txBody>
      </p:sp>
      <p:pic>
        <p:nvPicPr>
          <p:cNvPr id="7" name="Image 0" descr="/home/claude/fm/kurv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882" y="621792"/>
            <a:ext cx="6900237" cy="387705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4544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Standpunktkarakteren settes på grunnlag av hele læringsløpet, ikke av enkeltprøver underveis.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3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Text 2"/>
          <p:cNvSpPr txBox="1"/>
          <p:nvPr/>
        </p:nvSpPr>
        <p:spPr>
          <a:xfrm>
            <a:off x="566928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· ungdomstrinnet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297680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sikter høyt og vinner hjerter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937760" y="0"/>
            <a:ext cx="4206240" cy="5143500"/>
          </a:xfrm>
          <a:prstGeom prst="rect">
            <a:avLst/>
          </a:prstGeom>
          <a:solidFill>
            <a:srgbClr val="162840"/>
          </a:solidFill>
          <a:ln w="12700">
            <a:solidFill>
              <a:srgbClr val="162840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7" name="Shape 5"/>
          <p:cNvSpPr/>
          <p:nvPr/>
        </p:nvSpPr>
        <p:spPr>
          <a:xfrm>
            <a:off x="4937760" y="0"/>
            <a:ext cx="54864" cy="5143500"/>
          </a:xfrm>
          <a:prstGeom prst="rect">
            <a:avLst/>
          </a:prstGeom>
          <a:solidFill>
            <a:srgbClr val="2A7F8F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0" name="Text 8"/>
          <p:cNvSpPr txBox="1"/>
          <p:nvPr/>
        </p:nvSpPr>
        <p:spPr>
          <a:xfrm>
            <a:off x="457200" y="105156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Snakk om læring, ikke om gjøring</a:t>
            </a:r>
            <a:endParaRPr lang="en-US" sz="25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2011680"/>
            <a:ext cx="42062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vanligste samtalen hjemme handler om hva eleven har gjort. Leksene er levert, oppgaven er ferdig, arbeidet er unnagjort.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ber dere flytte samtalen ett hakk: hva lærte du, og hva forstår du nå som du ikke forsto i går?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Det er den </a:t>
            </a:r>
            <a:r>
              <a:rPr lang="en-US" sz="1250" dirty="0" err="1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samtalen</a:t>
            </a:r>
            <a:r>
              <a:rPr lang="en-US" sz="1250" dirty="0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som</a:t>
            </a:r>
            <a:r>
              <a:rPr lang="en-US" sz="1250" dirty="0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gjør</a:t>
            </a:r>
            <a:r>
              <a:rPr lang="en-US" sz="1250" dirty="0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 at </a:t>
            </a:r>
            <a:r>
              <a:rPr lang="en-US" sz="1250" dirty="0" err="1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læringen</a:t>
            </a:r>
            <a:r>
              <a:rPr lang="en-US" sz="1250" dirty="0">
                <a:solidFill>
                  <a:srgbClr val="CCEEFF"/>
                </a:solidFill>
                <a:latin typeface="Calibri"/>
                <a:ea typeface="Calibri"/>
                <a:cs typeface="Calibri"/>
              </a:rPr>
              <a:t> fester seg.</a:t>
            </a:r>
          </a:p>
        </p:txBody>
      </p:sp>
      <p:sp>
        <p:nvSpPr>
          <p:cNvPr id="12" name="Text 10"/>
          <p:cNvSpPr txBox="1"/>
          <p:nvPr/>
        </p:nvSpPr>
        <p:spPr>
          <a:xfrm>
            <a:off x="5212080" y="1097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Spørsmål som åpner samtalen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212080" y="1600200"/>
            <a:ext cx="3657600" cy="749808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4" name="Text 12"/>
          <p:cNvSpPr txBox="1"/>
          <p:nvPr/>
        </p:nvSpPr>
        <p:spPr>
          <a:xfrm>
            <a:off x="5376672" y="1645920"/>
            <a:ext cx="3337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Hva jobbet dere med i matte i dag, og hva var vanskelig?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212080" y="2441448"/>
            <a:ext cx="3657600" cy="749808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6" name="Text 14"/>
          <p:cNvSpPr txBox="1"/>
          <p:nvPr/>
        </p:nvSpPr>
        <p:spPr>
          <a:xfrm>
            <a:off x="5376672" y="2487168"/>
            <a:ext cx="3337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Hva fikk du til nå som du ikke fikk til før?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212080" y="3282696"/>
            <a:ext cx="3657600" cy="749808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8" name="Text 16"/>
          <p:cNvSpPr txBox="1"/>
          <p:nvPr/>
        </p:nvSpPr>
        <p:spPr>
          <a:xfrm>
            <a:off x="5376672" y="3328416"/>
            <a:ext cx="3337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Hva sa læreren at du skulle jobbe videre med?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212080" y="4123944"/>
            <a:ext cx="3657600" cy="749808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0" name="Text 18"/>
          <p:cNvSpPr txBox="1"/>
          <p:nvPr/>
        </p:nvSpPr>
        <p:spPr>
          <a:xfrm>
            <a:off x="5376672" y="4169664"/>
            <a:ext cx="3337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 du forklare det til meg, så jeg skjønner det?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Text 2"/>
          <p:cNvSpPr txBox="1"/>
          <p:nvPr/>
        </p:nvSpPr>
        <p:spPr>
          <a:xfrm>
            <a:off x="566928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· ungdomstrinnet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297680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sikter høyt og vinner hjerter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749808"/>
            <a:ext cx="1828800" cy="256032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7" name="Text 5"/>
          <p:cNvSpPr txBox="1"/>
          <p:nvPr/>
        </p:nvSpPr>
        <p:spPr>
          <a:xfrm>
            <a:off x="457200" y="7498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FORESATTE</a:t>
            </a:r>
            <a:endParaRPr lang="en-US" sz="75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0972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FAU-representant </a:t>
            </a:r>
            <a:r>
              <a:rPr lang="en-US" sz="280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280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klassekontakt</a:t>
            </a:r>
            <a:endParaRPr lang="en-US" sz="2800" dirty="0" err="1"/>
          </a:p>
        </p:txBody>
      </p:sp>
      <p:sp>
        <p:nvSpPr>
          <p:cNvPr id="9" name="Text 7"/>
          <p:cNvSpPr txBox="1"/>
          <p:nvPr/>
        </p:nvSpPr>
        <p:spPr>
          <a:xfrm>
            <a:off x="457200" y="166420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foresatte ved skolen er medlemmer av foreldreutvalget. FAU er de valgte representantene som taler foreldrenes sak.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57200" y="2103120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1" name="Shape 9"/>
          <p:cNvSpPr/>
          <p:nvPr/>
        </p:nvSpPr>
        <p:spPr>
          <a:xfrm>
            <a:off x="621792" y="2240280"/>
            <a:ext cx="292608" cy="292608"/>
          </a:xfrm>
          <a:prstGeom prst="ellipse">
            <a:avLst/>
          </a:prstGeom>
          <a:solidFill>
            <a:srgbClr val="2A7F8F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2" name="Text 10"/>
          <p:cNvSpPr txBox="1"/>
          <p:nvPr/>
        </p:nvSpPr>
        <p:spPr>
          <a:xfrm>
            <a:off x="621792" y="2240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2103120"/>
            <a:ext cx="7543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Hver</a:t>
            </a:r>
            <a:r>
              <a:rPr lang="en-US" sz="125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klasse</a:t>
            </a:r>
            <a:r>
              <a:rPr lang="en-US" sz="125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velger</a:t>
            </a:r>
            <a:r>
              <a:rPr lang="en-US" sz="125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 FAU-representant   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Valget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gjør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vi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klasserommet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kveld</a:t>
            </a:r>
          </a:p>
        </p:txBody>
      </p:sp>
      <p:sp>
        <p:nvSpPr>
          <p:cNvPr id="14" name="Shape 12"/>
          <p:cNvSpPr/>
          <p:nvPr/>
        </p:nvSpPr>
        <p:spPr>
          <a:xfrm>
            <a:off x="457200" y="2743200"/>
            <a:ext cx="8229600" cy="566928"/>
          </a:xfrm>
          <a:prstGeom prst="rect">
            <a:avLst/>
          </a:prstGeom>
          <a:solidFill>
            <a:srgbClr val="EFF7F8"/>
          </a:solidFill>
          <a:ln w="12700">
            <a:solidFill>
              <a:srgbClr val="D0E8E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5" name="Shape 13"/>
          <p:cNvSpPr/>
          <p:nvPr/>
        </p:nvSpPr>
        <p:spPr>
          <a:xfrm>
            <a:off x="621792" y="2880360"/>
            <a:ext cx="292608" cy="292608"/>
          </a:xfrm>
          <a:prstGeom prst="ellipse">
            <a:avLst/>
          </a:prstGeom>
          <a:solidFill>
            <a:srgbClr val="2A7F8F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6" name="Text 14"/>
          <p:cNvSpPr txBox="1"/>
          <p:nvPr/>
        </p:nvSpPr>
        <p:spPr>
          <a:xfrm>
            <a:off x="621792" y="28803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51560" y="2743200"/>
            <a:ext cx="7543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FAU-representant sitter </a:t>
            </a:r>
            <a:r>
              <a:rPr lang="en-US" sz="125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125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FAU   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De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møter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 ca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gang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måneden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med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skolens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ledelse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løfter</a:t>
            </a:r>
            <a:r>
              <a:rPr lang="en-US" sz="1100" dirty="0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 saker for </a:t>
            </a:r>
            <a:r>
              <a:rPr lang="en-US" sz="1100" dirty="0" err="1">
                <a:solidFill>
                  <a:srgbClr val="4A5568"/>
                </a:solidFill>
                <a:latin typeface="Calibri"/>
                <a:ea typeface="Calibri"/>
                <a:cs typeface="Calibri"/>
              </a:rPr>
              <a:t>skolen</a:t>
            </a:r>
            <a:endParaRPr lang="en-US" sz="1100" dirty="0">
              <a:solidFill>
                <a:srgbClr val="4A556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57200" y="3383280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E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9" name="Shape 17"/>
          <p:cNvSpPr/>
          <p:nvPr/>
        </p:nvSpPr>
        <p:spPr>
          <a:xfrm>
            <a:off x="621792" y="3520440"/>
            <a:ext cx="292608" cy="292608"/>
          </a:xfrm>
          <a:prstGeom prst="ellipse">
            <a:avLst/>
          </a:prstGeom>
          <a:solidFill>
            <a:srgbClr val="2A7F8F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0" name="Text 18"/>
          <p:cNvSpPr txBox="1"/>
          <p:nvPr/>
        </p:nvSpPr>
        <p:spPr>
          <a:xfrm>
            <a:off x="621792" y="3520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3383280"/>
            <a:ext cx="7543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Klassekontakt</a:t>
            </a:r>
            <a:r>
              <a:rPr lang="en-US" sz="125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eier</a:t>
            </a:r>
            <a:r>
              <a:rPr lang="en-US" sz="125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det </a:t>
            </a:r>
            <a:r>
              <a:rPr lang="en-US" sz="125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sosiale</a:t>
            </a:r>
            <a:r>
              <a:rPr lang="en-US" sz="125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rundt</a:t>
            </a:r>
            <a:r>
              <a:rPr lang="en-US" sz="125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trinnet</a:t>
            </a:r>
            <a:r>
              <a:rPr lang="en-US" sz="1250" b="1" dirty="0">
                <a:solidFill>
                  <a:srgbClr val="1C3557"/>
                </a:solidFill>
                <a:latin typeface="Calibri"/>
                <a:ea typeface="Calibri"/>
                <a:cs typeface="Calibri"/>
              </a:rPr>
              <a:t> </a:t>
            </a:r>
            <a:endParaRPr lang="en-US" sz="1100" dirty="0">
              <a:solidFill>
                <a:srgbClr val="4A556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57200" y="4114800"/>
            <a:ext cx="8229600" cy="548640"/>
          </a:xfrm>
          <a:prstGeom prst="rect">
            <a:avLst/>
          </a:prstGeom>
          <a:solidFill>
            <a:srgbClr val="EAF4F2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C3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C3557"/>
          </a:solidFill>
          <a:ln w="12700">
            <a:solidFill>
              <a:srgbClr val="1C3557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Text 2"/>
          <p:cNvSpPr txBox="1"/>
          <p:nvPr/>
        </p:nvSpPr>
        <p:spPr>
          <a:xfrm>
            <a:off x="566928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Brynseng skole · ungdomstrinnet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297680" y="490118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CC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sikter høyt og vinner hjerter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0"/>
            <a:ext cx="411480" cy="489204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7" name="Text 5"/>
          <p:cNvSpPr txBox="1"/>
          <p:nvPr/>
        </p:nvSpPr>
        <p:spPr>
          <a:xfrm>
            <a:off x="777240" y="10515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Til </a:t>
            </a:r>
            <a:r>
              <a:rPr lang="en-US" sz="3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klasserommene</a:t>
            </a:r>
            <a:r>
              <a:rPr lang="en-US" sz="3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med </a:t>
            </a:r>
            <a:r>
              <a:rPr lang="en-US" sz="3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lærerne</a:t>
            </a:r>
            <a:r>
              <a:rPr lang="en-US" sz="3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 </a:t>
            </a:r>
            <a:endParaRPr lang="en-US" sz="3400" dirty="0">
              <a:latin typeface="Calibri"/>
              <a:ea typeface="Calibri"/>
              <a:cs typeface="Calibri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04672" y="17830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BB8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Kontaktlærerne tar imot dere og har resten av kvelden.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77240" y="2377440"/>
            <a:ext cx="7863840" cy="548640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0" name="Shape 8"/>
          <p:cNvSpPr/>
          <p:nvPr/>
        </p:nvSpPr>
        <p:spPr>
          <a:xfrm>
            <a:off x="914400" y="2505456"/>
            <a:ext cx="292608" cy="292608"/>
          </a:xfrm>
          <a:prstGeom prst="ellipse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1" name="Text 9"/>
          <p:cNvSpPr txBox="1"/>
          <p:nvPr/>
        </p:nvSpPr>
        <p:spPr>
          <a:xfrm>
            <a:off x="914400" y="25054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237744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4BB8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 kjent med kontaktlærerne   </a:t>
            </a:r>
            <a:r>
              <a:rPr lang="en-US" sz="110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som følger eleven tettest gjennom året.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2980944"/>
            <a:ext cx="7863840" cy="548640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4" name="Shape 12"/>
          <p:cNvSpPr/>
          <p:nvPr/>
        </p:nvSpPr>
        <p:spPr>
          <a:xfrm>
            <a:off x="914400" y="3108960"/>
            <a:ext cx="292608" cy="292608"/>
          </a:xfrm>
          <a:prstGeom prst="ellipse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5" name="Text 13"/>
          <p:cNvSpPr txBox="1"/>
          <p:nvPr/>
        </p:nvSpPr>
        <p:spPr>
          <a:xfrm>
            <a:off x="914400" y="31089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980944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4BB8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Klassens hverdag   </a:t>
            </a:r>
            <a:r>
              <a:rPr lang="en-US" sz="110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Rutiner, mobil, fravær og hvordan vi jobber i den enkelte klassen.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77240" y="3584448"/>
            <a:ext cx="7863840" cy="548640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8" name="Shape 16"/>
          <p:cNvSpPr/>
          <p:nvPr/>
        </p:nvSpPr>
        <p:spPr>
          <a:xfrm>
            <a:off x="914400" y="3712464"/>
            <a:ext cx="292608" cy="292608"/>
          </a:xfrm>
          <a:prstGeom prst="ellipse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9" name="Text 17"/>
          <p:cNvSpPr txBox="1"/>
          <p:nvPr/>
        </p:nvSpPr>
        <p:spPr>
          <a:xfrm>
            <a:off x="914400" y="371246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371600" y="3584448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b="1" dirty="0" err="1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Valg</a:t>
            </a:r>
            <a:r>
              <a:rPr lang="en-US" sz="1250" b="1" dirty="0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 av FAU </a:t>
            </a:r>
            <a:r>
              <a:rPr lang="en-US" sz="1250" b="1" dirty="0" err="1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representanter</a:t>
            </a:r>
            <a:r>
              <a:rPr lang="en-US" sz="1250" b="1" dirty="0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1250" b="1" dirty="0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klasskontaker</a:t>
            </a:r>
            <a:r>
              <a:rPr lang="en-US" sz="1250" b="1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   </a:t>
            </a:r>
            <a:endParaRPr lang="en-US" sz="1100">
              <a:solidFill>
                <a:srgbClr val="CCEE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77240" y="4187952"/>
            <a:ext cx="7863840" cy="548640"/>
          </a:xfrm>
          <a:prstGeom prst="rect">
            <a:avLst/>
          </a:prstGeom>
          <a:solidFill>
            <a:srgbClr val="1E3E5C"/>
          </a:solidFill>
          <a:ln w="12700">
            <a:solidFill>
              <a:srgbClr val="2A7F8F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2" name="Shape 20"/>
          <p:cNvSpPr/>
          <p:nvPr/>
        </p:nvSpPr>
        <p:spPr>
          <a:xfrm>
            <a:off x="914400" y="4315968"/>
            <a:ext cx="292608" cy="292608"/>
          </a:xfrm>
          <a:prstGeom prst="ellipse">
            <a:avLst/>
          </a:prstGeom>
          <a:solidFill>
            <a:srgbClr val="4BB8A9"/>
          </a:solidFill>
          <a:ln w="12700">
            <a:solidFill>
              <a:srgbClr val="4BB8A9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3" name="Text 21"/>
          <p:cNvSpPr txBox="1"/>
          <p:nvPr/>
        </p:nvSpPr>
        <p:spPr>
          <a:xfrm>
            <a:off x="914400" y="431596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187952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 err="1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Spørsmål</a:t>
            </a:r>
            <a:r>
              <a:rPr lang="en-US" sz="1250" b="1" dirty="0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1250" b="1" dirty="0">
                <a:solidFill>
                  <a:srgbClr val="4BB8A9"/>
                </a:solidFill>
                <a:latin typeface="Calibri"/>
                <a:ea typeface="Calibri"/>
                <a:cs typeface="Calibri"/>
              </a:rPr>
              <a:t> dialog   </a:t>
            </a:r>
            <a:endParaRPr lang="en-US" sz="1100" dirty="0">
              <a:solidFill>
                <a:srgbClr val="CCEE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F35DB03E7A3243A4CA7D0DEAF7BE45" ma:contentTypeVersion="12" ma:contentTypeDescription="Opprett et nytt dokument." ma:contentTypeScope="" ma:versionID="4bda2ec8e48499c750d4a44b894407fb">
  <xsd:schema xmlns:xsd="http://www.w3.org/2001/XMLSchema" xmlns:xs="http://www.w3.org/2001/XMLSchema" xmlns:p="http://schemas.microsoft.com/office/2006/metadata/properties" xmlns:ns2="d493ed21-b604-4d7d-855c-e9e08d4bfe95" xmlns:ns3="b6395024-379b-4a3b-a546-70ccd5cad932" targetNamespace="http://schemas.microsoft.com/office/2006/metadata/properties" ma:root="true" ma:fieldsID="46d9d5bdd8e60aa08b6875aedf3984e8" ns2:_="" ns3:_="">
    <xsd:import namespace="d493ed21-b604-4d7d-855c-e9e08d4bfe95"/>
    <xsd:import namespace="b6395024-379b-4a3b-a546-70ccd5cad9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93ed21-b604-4d7d-855c-e9e08d4bfe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d2bf785b-8fef-4b70-b2f9-38d45fd2cc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95024-379b-4a3b-a546-70ccd5cad93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fb6c8b8-0ab2-41ef-a563-20dd95595fd0}" ma:internalName="TaxCatchAll" ma:showField="CatchAllData" ma:web="b6395024-379b-4a3b-a546-70ccd5cad9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395024-379b-4a3b-a546-70ccd5cad932" xsi:nil="true"/>
    <lcf76f155ced4ddcb4097134ff3c332f xmlns="d493ed21-b604-4d7d-855c-e9e08d4bfe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35EF17C-13EC-4663-A96F-60417D3561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E23719-3B71-4444-8866-8E0E6087A7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93ed21-b604-4d7d-855c-e9e08d4bfe95"/>
    <ds:schemaRef ds:uri="b6395024-379b-4a3b-a546-70ccd5cad9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BF27EA-40A6-4E95-9999-907342AC05D0}">
  <ds:schemaRefs>
    <ds:schemaRef ds:uri="http://purl.org/dc/elements/1.1/"/>
    <ds:schemaRef ds:uri="http://www.w3.org/XML/1998/namespace"/>
    <ds:schemaRef ds:uri="d493ed21-b604-4d7d-855c-e9e08d4bfe95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b6395024-379b-4a3b-a546-70ccd5cad932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a5a66368-d49e-4bf5-af9a-6ccbf48e6655}" enabled="0" method="" siteId="{a5a66368-d49e-4bf5-af9a-6ccbf48e665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981</Words>
  <Application>Microsoft Office PowerPoint</Application>
  <PresentationFormat>Skjermfremvisning (16:9)</PresentationFormat>
  <Paragraphs>145</Paragraphs>
  <Slides>15</Slides>
  <Notes>12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Foreldremøte 8. trinn, høsten 2026</dc:title>
  <dc:subject>PptxGenJS Presentation</dc:subject>
  <dc:creator>Brynseng skole</dc:creator>
  <cp:lastModifiedBy>Magne Christian Sturød</cp:lastModifiedBy>
  <cp:revision>374</cp:revision>
  <dcterms:created xsi:type="dcterms:W3CDTF">2026-09-03T07:55:30Z</dcterms:created>
  <dcterms:modified xsi:type="dcterms:W3CDTF">2026-09-11T13:28:03Z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0x01010007F35DB03E7A3243A4CA7D0DEAF7BE45</vt:lpwstr>
  </property>
  <property fmtid="{D5CDD505-2E9C-101B-9397-08002B2CF9AE}" pid="3" name="MediaServiceImageTags">
    <vt:lpwstr/>
  </property>
</Properties>
</file>