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7" r:id="rId3"/>
    <p:sldId id="280" r:id="rId4"/>
    <p:sldId id="257" r:id="rId5"/>
    <p:sldId id="268" r:id="rId6"/>
    <p:sldId id="269" r:id="rId7"/>
    <p:sldId id="320" r:id="rId8"/>
    <p:sldId id="297" r:id="rId9"/>
    <p:sldId id="289" r:id="rId10"/>
    <p:sldId id="325" r:id="rId11"/>
    <p:sldId id="290" r:id="rId12"/>
    <p:sldId id="323" r:id="rId13"/>
    <p:sldId id="288" r:id="rId14"/>
    <p:sldId id="324" r:id="rId15"/>
    <p:sldId id="322" r:id="rId16"/>
    <p:sldId id="321" r:id="rId17"/>
    <p:sldId id="311" r:id="rId18"/>
    <p:sldId id="326" r:id="rId19"/>
    <p:sldId id="260" r:id="rId20"/>
    <p:sldId id="271" r:id="rId21"/>
    <p:sldId id="279" r:id="rId22"/>
    <p:sldId id="277" r:id="rId23"/>
    <p:sldId id="278" r:id="rId24"/>
    <p:sldId id="270" r:id="rId25"/>
    <p:sldId id="273" r:id="rId26"/>
    <p:sldId id="263" r:id="rId27"/>
    <p:sldId id="265" r:id="rId28"/>
    <p:sldId id="281" r:id="rId29"/>
    <p:sldId id="274"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23CFC9-BD79-4212-A5A5-E5CEDB2EC107}" v="109" dt="2026-05-07T14:45:33.520"/>
    <p1510:client id="{7A5C6DDA-BAF3-25FB-6BC3-C1FA33F8C044}" v="14" dt="2026-05-07T18:57:11.556"/>
    <p1510:client id="{F2494975-FDAC-DEC4-6A09-6D20251129EE}" v="24" dt="2026-05-07T14:39:54.56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iddels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ys stil 3 – uthev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450E23-C3EA-4EB7-9B2E-2849C56A5F59}" type="datetimeFigureOut">
              <a:t>08.05.2026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6DE1B-0B15-4D2D-856E-EFE5452F9976}" type="slidenum">
              <a:t>‹#›</a:t>
            </a:fld>
            <a:endParaRPr lang="nb-NO"/>
          </a:p>
        </p:txBody>
      </p:sp>
    </p:spTree>
    <p:extLst>
      <p:ext uri="{BB962C8B-B14F-4D97-AF65-F5344CB8AC3E}">
        <p14:creationId xmlns:p14="http://schemas.microsoft.com/office/powerpoint/2010/main" val="354324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sikter  høyt  og vinner hjerter» sier  noe om at vi skal gi elevene det best mulige faglige grunnlaget og forutsetninger for å lykkes i sine liv. Samtidig sier den at de mellommenneskelige relasjonene er like viktig. Arbeidet med «å sikte høyt» og «vinne hjerter» skal gjøres av skolens ansatte, på kort sikt og på lang sikt. Skolen skal støtte og bidra til elevenes sosiale læring og utvikling gjennom arbeid med fagene og i skolehverdagen. For elevenes del, handler visjonen om viktige verdier og holdninger de må ta med videre i skolegang og livet generelt.</a:t>
            </a:r>
          </a:p>
        </p:txBody>
      </p:sp>
      <p:sp>
        <p:nvSpPr>
          <p:cNvPr id="4" name="Plassholder for lysbildenummer 3"/>
          <p:cNvSpPr>
            <a:spLocks noGrp="1"/>
          </p:cNvSpPr>
          <p:nvPr>
            <p:ph type="sldNum" sz="quarter" idx="5"/>
          </p:nvPr>
        </p:nvSpPr>
        <p:spPr/>
        <p:txBody>
          <a:bodyPr/>
          <a:lstStyle/>
          <a:p>
            <a:fld id="{9AD6DE1B-0B15-4D2D-856E-EFE5452F9976}" type="slidenum">
              <a:t>4</a:t>
            </a:fld>
            <a:endParaRPr lang="nb-NO"/>
          </a:p>
        </p:txBody>
      </p:sp>
    </p:spTree>
    <p:extLst>
      <p:ext uri="{BB962C8B-B14F-4D97-AF65-F5344CB8AC3E}">
        <p14:creationId xmlns:p14="http://schemas.microsoft.com/office/powerpoint/2010/main" val="1411798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cs typeface="Calibri"/>
              </a:rPr>
              <a:t>Hvis det er barn fra andre barnehager, ta </a:t>
            </a:r>
            <a:r>
              <a:rPr lang="nb-NO" err="1">
                <a:cs typeface="Calibri"/>
              </a:rPr>
              <a:t>kontaklt</a:t>
            </a:r>
            <a:r>
              <a:rPr lang="nb-NO">
                <a:cs typeface="Calibri"/>
              </a:rPr>
              <a:t> etter møtet for å avtale dag.</a:t>
            </a:r>
          </a:p>
        </p:txBody>
      </p:sp>
      <p:sp>
        <p:nvSpPr>
          <p:cNvPr id="4" name="Plassholder for lysbildenummer 3"/>
          <p:cNvSpPr>
            <a:spLocks noGrp="1"/>
          </p:cNvSpPr>
          <p:nvPr>
            <p:ph type="sldNum" sz="quarter" idx="5"/>
          </p:nvPr>
        </p:nvSpPr>
        <p:spPr/>
        <p:txBody>
          <a:bodyPr/>
          <a:lstStyle/>
          <a:p>
            <a:fld id="{9AD6DE1B-0B15-4D2D-856E-EFE5452F9976}" type="slidenum">
              <a:t>29</a:t>
            </a:fld>
            <a:endParaRPr lang="nb-NO"/>
          </a:p>
        </p:txBody>
      </p:sp>
    </p:spTree>
    <p:extLst>
      <p:ext uri="{BB962C8B-B14F-4D97-AF65-F5344CB8AC3E}">
        <p14:creationId xmlns:p14="http://schemas.microsoft.com/office/powerpoint/2010/main" val="126331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92150" y="1344613"/>
            <a:ext cx="5473700" cy="3078162"/>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0E903A9-DC51-4B5A-A2E9-E13D876D9EC4}" type="slidenum">
              <a:rPr lang="nb-NO" smtClean="0"/>
              <a:pPr/>
              <a:t>8</a:t>
            </a:fld>
            <a:endParaRPr lang="nb-NO"/>
          </a:p>
        </p:txBody>
      </p:sp>
    </p:spTree>
    <p:extLst>
      <p:ext uri="{BB962C8B-B14F-4D97-AF65-F5344CB8AC3E}">
        <p14:creationId xmlns:p14="http://schemas.microsoft.com/office/powerpoint/2010/main" val="342675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92150" y="1344613"/>
            <a:ext cx="5473700" cy="3078162"/>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0E903A9-DC51-4B5A-A2E9-E13D876D9EC4}" type="slidenum">
              <a:rPr lang="nb-NO" smtClean="0"/>
              <a:pPr/>
              <a:t>9</a:t>
            </a:fld>
            <a:endParaRPr lang="nb-NO"/>
          </a:p>
        </p:txBody>
      </p:sp>
    </p:spTree>
    <p:extLst>
      <p:ext uri="{BB962C8B-B14F-4D97-AF65-F5344CB8AC3E}">
        <p14:creationId xmlns:p14="http://schemas.microsoft.com/office/powerpoint/2010/main" val="4059196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49D86-C3F9-D6BC-0A04-981A3FBEC1A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B7B944C-1AB2-8DCD-AF09-F8CA5219E22D}"/>
              </a:ext>
            </a:extLst>
          </p:cNvPr>
          <p:cNvSpPr>
            <a:spLocks noGrp="1" noRot="1" noChangeAspect="1"/>
          </p:cNvSpPr>
          <p:nvPr>
            <p:ph type="sldImg"/>
          </p:nvPr>
        </p:nvSpPr>
        <p:spPr>
          <a:xfrm>
            <a:off x="692150" y="1344613"/>
            <a:ext cx="5473700" cy="3078162"/>
          </a:xfrm>
        </p:spPr>
      </p:sp>
      <p:sp>
        <p:nvSpPr>
          <p:cNvPr id="3" name="Plassholder for notater 2">
            <a:extLst>
              <a:ext uri="{FF2B5EF4-FFF2-40B4-BE49-F238E27FC236}">
                <a16:creationId xmlns:a16="http://schemas.microsoft.com/office/drawing/2014/main" id="{9457D82D-E7D3-A2A4-66E5-AFC85FD479E3}"/>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8F7497E3-4A65-8562-7DF8-C63C36EF7DE0}"/>
              </a:ext>
            </a:extLst>
          </p:cNvPr>
          <p:cNvSpPr>
            <a:spLocks noGrp="1"/>
          </p:cNvSpPr>
          <p:nvPr>
            <p:ph type="sldNum" sz="quarter" idx="10"/>
          </p:nvPr>
        </p:nvSpPr>
        <p:spPr/>
        <p:txBody>
          <a:bodyPr/>
          <a:lstStyle/>
          <a:p>
            <a:fld id="{10E903A9-DC51-4B5A-A2E9-E13D876D9EC4}" type="slidenum">
              <a:rPr lang="nb-NO" smtClean="0"/>
              <a:pPr/>
              <a:t>10</a:t>
            </a:fld>
            <a:endParaRPr lang="nb-NO"/>
          </a:p>
        </p:txBody>
      </p:sp>
    </p:spTree>
    <p:extLst>
      <p:ext uri="{BB962C8B-B14F-4D97-AF65-F5344CB8AC3E}">
        <p14:creationId xmlns:p14="http://schemas.microsoft.com/office/powerpoint/2010/main" val="965921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92150" y="1344613"/>
            <a:ext cx="5473700" cy="3078162"/>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0E903A9-DC51-4B5A-A2E9-E13D876D9EC4}" type="slidenum">
              <a:rPr lang="nb-NO" smtClean="0"/>
              <a:pPr/>
              <a:t>11</a:t>
            </a:fld>
            <a:endParaRPr lang="nb-NO"/>
          </a:p>
        </p:txBody>
      </p:sp>
    </p:spTree>
    <p:extLst>
      <p:ext uri="{BB962C8B-B14F-4D97-AF65-F5344CB8AC3E}">
        <p14:creationId xmlns:p14="http://schemas.microsoft.com/office/powerpoint/2010/main" val="3995116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92150" y="1344613"/>
            <a:ext cx="5473700" cy="3078162"/>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0E903A9-DC51-4B5A-A2E9-E13D876D9EC4}" type="slidenum">
              <a:rPr lang="nb-NO" smtClean="0"/>
              <a:pPr/>
              <a:t>12</a:t>
            </a:fld>
            <a:endParaRPr lang="nb-NO"/>
          </a:p>
        </p:txBody>
      </p:sp>
    </p:spTree>
    <p:extLst>
      <p:ext uri="{BB962C8B-B14F-4D97-AF65-F5344CB8AC3E}">
        <p14:creationId xmlns:p14="http://schemas.microsoft.com/office/powerpoint/2010/main" val="1613922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92150" y="1344613"/>
            <a:ext cx="5473700" cy="3078162"/>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0E903A9-DC51-4B5A-A2E9-E13D876D9EC4}" type="slidenum">
              <a:rPr lang="nb-NO" smtClean="0"/>
              <a:pPr/>
              <a:t>13</a:t>
            </a:fld>
            <a:endParaRPr lang="nb-NO"/>
          </a:p>
        </p:txBody>
      </p:sp>
    </p:spTree>
    <p:extLst>
      <p:ext uri="{BB962C8B-B14F-4D97-AF65-F5344CB8AC3E}">
        <p14:creationId xmlns:p14="http://schemas.microsoft.com/office/powerpoint/2010/main" val="683287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92150" y="1344613"/>
            <a:ext cx="5473700" cy="3078162"/>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0E903A9-DC51-4B5A-A2E9-E13D876D9EC4}" type="slidenum">
              <a:rPr lang="nb-NO" smtClean="0"/>
              <a:pPr/>
              <a:t>14</a:t>
            </a:fld>
            <a:endParaRPr lang="nb-NO"/>
          </a:p>
        </p:txBody>
      </p:sp>
    </p:spTree>
    <p:extLst>
      <p:ext uri="{BB962C8B-B14F-4D97-AF65-F5344CB8AC3E}">
        <p14:creationId xmlns:p14="http://schemas.microsoft.com/office/powerpoint/2010/main" val="3018847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92150" y="1344613"/>
            <a:ext cx="5473700" cy="3078162"/>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0E903A9-DC51-4B5A-A2E9-E13D876D9EC4}" type="slidenum">
              <a:rPr lang="nb-NO" smtClean="0"/>
              <a:pPr/>
              <a:t>15</a:t>
            </a:fld>
            <a:endParaRPr lang="nb-NO"/>
          </a:p>
        </p:txBody>
      </p:sp>
    </p:spTree>
    <p:extLst>
      <p:ext uri="{BB962C8B-B14F-4D97-AF65-F5344CB8AC3E}">
        <p14:creationId xmlns:p14="http://schemas.microsoft.com/office/powerpoint/2010/main" val="375046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5/8/2026</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1375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5/8/2026</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17098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5/8/2026</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557333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tellysbilde bilde negativ logo på blå">
    <p:bg>
      <p:bgPr>
        <a:solidFill>
          <a:schemeClr val="tx2"/>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2193200" cy="6858000"/>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bg2"/>
          </a:solidFill>
        </p:spPr>
        <p:txBody>
          <a:bodyPr wrap="square" lIns="6480000" tIns="180000" rIns="180000" bIns="180000" anchor="ctr" anchorCtr="0">
            <a:noAutofit/>
          </a:bodyPr>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lang="nb-NO" sz="1200" b="0" i="0" u="none" strike="noStrike" smtClean="0">
                <a:effect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a:t>1. Dobbeltklikk på ikonet til venstre (midt på lysbildet)</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1432754"/>
            <a:ext cx="5073650" cy="2628070"/>
          </a:xfrm>
          <a:prstGeom prst="rect">
            <a:avLst/>
          </a:prstGeom>
          <a:noFill/>
        </p:spPr>
        <p:txBody>
          <a:bodyPr lIns="0" tIns="360000" rIns="720000" bIns="360000" anchor="b" anchorCtr="0">
            <a:normAutofit/>
          </a:bodyPr>
          <a:lstStyle>
            <a:lvl1pPr algn="l">
              <a:lnSpc>
                <a:spcPct val="100000"/>
              </a:lnSpc>
              <a:defRPr sz="3600">
                <a:solidFill>
                  <a:schemeClr val="bg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bilde positiv logo og bilde</a:t>
            </a:r>
          </a:p>
        </p:txBody>
      </p:sp>
      <p:sp>
        <p:nvSpPr>
          <p:cNvPr id="12" name="Plassholder for tekst 11"/>
          <p:cNvSpPr>
            <a:spLocks noGrp="1"/>
          </p:cNvSpPr>
          <p:nvPr>
            <p:ph type="body" sz="quarter" idx="13" hasCustomPrompt="1"/>
          </p:nvPr>
        </p:nvSpPr>
        <p:spPr>
          <a:xfrm>
            <a:off x="2134245" y="921423"/>
            <a:ext cx="3845120" cy="231358"/>
          </a:xfrm>
        </p:spPr>
        <p:txBody>
          <a:bodyPr/>
          <a:lstStyle>
            <a:lvl1pPr marL="0" indent="0" algn="r">
              <a:buFont typeface="Arial" panose="020B0604020202020204" pitchFamily="34" charset="0"/>
              <a:buNone/>
              <a:defRPr sz="1600" b="0" baseline="0">
                <a:solidFill>
                  <a:schemeClr val="bg1"/>
                </a:solidFill>
              </a:defRPr>
            </a:lvl1pPr>
          </a:lstStyle>
          <a:p>
            <a:pPr lvl="0"/>
            <a:r>
              <a:rPr lang="nb-NO"/>
              <a:t>Klikk for å sette inn skolenavn</a:t>
            </a:r>
          </a:p>
        </p:txBody>
      </p:sp>
      <p:pic>
        <p:nvPicPr>
          <p:cNvPr id="9" name="Bilde 8">
            <a:extLst>
              <a:ext uri="{FF2B5EF4-FFF2-40B4-BE49-F238E27FC236}">
                <a16:creationId xmlns:a16="http://schemas.microsoft.com/office/drawing/2014/main" id="{71879D36-0A19-9C4E-AD5D-C201D041DE80}"/>
              </a:ext>
            </a:extLst>
          </p:cNvPr>
          <p:cNvPicPr>
            <a:picLocks noChangeAspect="1"/>
          </p:cNvPicPr>
          <p:nvPr userDrawn="1"/>
        </p:nvPicPr>
        <p:blipFill>
          <a:blip r:embed="rId2"/>
          <a:stretch>
            <a:fillRect/>
          </a:stretch>
        </p:blipFill>
        <p:spPr>
          <a:xfrm>
            <a:off x="1031497" y="751359"/>
            <a:ext cx="939748" cy="484910"/>
          </a:xfrm>
          <a:prstGeom prst="rect">
            <a:avLst/>
          </a:prstGeom>
        </p:spPr>
      </p:pic>
    </p:spTree>
    <p:extLst>
      <p:ext uri="{BB962C8B-B14F-4D97-AF65-F5344CB8AC3E}">
        <p14:creationId xmlns:p14="http://schemas.microsoft.com/office/powerpoint/2010/main" val="2031794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nnhold bilde høy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p>
            <a:r>
              <a:rPr lang="en-US"/>
              <a:t>Click to edit Master title style</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hasCustomPrompt="1"/>
          </p:nvPr>
        </p:nvSpPr>
        <p:spPr>
          <a:xfrm>
            <a:off x="695325" y="2032001"/>
            <a:ext cx="5400675" cy="3924272"/>
          </a:xfrm>
        </p:spPr>
        <p:txBody>
          <a:bodyPr rIns="360000"/>
          <a:lstStyle>
            <a:lvl1pPr>
              <a:spcBef>
                <a:spcPts val="12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84F8D3D4-931A-BA40-B0EC-913B9843A158}" type="datetime1">
              <a:rPr lang="nb-NO" smtClean="0"/>
              <a:t>08.05.2026</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027199" y="6292849"/>
            <a:ext cx="4064000" cy="365125"/>
          </a:xfrm>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lvl1pPr>
          </a:lstStyle>
          <a:p>
            <a:r>
              <a:rPr lang="nb-NO"/>
              <a:t>Klikk ikonet for å legge til et bilde</a:t>
            </a:r>
          </a:p>
        </p:txBody>
      </p:sp>
    </p:spTree>
    <p:extLst>
      <p:ext uri="{BB962C8B-B14F-4D97-AF65-F5344CB8AC3E}">
        <p14:creationId xmlns:p14="http://schemas.microsoft.com/office/powerpoint/2010/main" val="1930601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re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2794087" cy="4060826"/>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064001" y="2032000"/>
            <a:ext cx="3370812" cy="4060826"/>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42B547B-BCFC-8F45-9C20-70ACC0A936B3}" type="datetime1">
              <a:rPr lang="nb-NO" smtClean="0"/>
              <a:t>08.05.2026</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a:t>Rediger tekststiler i malen</a:t>
            </a:r>
          </a:p>
        </p:txBody>
      </p:sp>
    </p:spTree>
    <p:extLst>
      <p:ext uri="{BB962C8B-B14F-4D97-AF65-F5344CB8AC3E}">
        <p14:creationId xmlns:p14="http://schemas.microsoft.com/office/powerpoint/2010/main" val="161801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5/8/2026</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07412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28543BDC-0553-40FA-A4DB-EDAAA606CFF6}" type="datetimeFigureOut">
              <a:rPr lang="en-US" smtClean="0"/>
              <a:t>5/8/2026</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69708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p:cNvSpPr>
            <a:spLocks noGrp="1"/>
          </p:cNvSpPr>
          <p:nvPr>
            <p:ph type="dt" sz="half" idx="10"/>
          </p:nvPr>
        </p:nvSpPr>
        <p:spPr/>
        <p:txBody>
          <a:bodyPr/>
          <a:lstStyle/>
          <a:p>
            <a:fld id="{28543BDC-0553-40FA-A4DB-EDAAA606CFF6}" type="datetimeFigureOut">
              <a:rPr lang="en-US" smtClean="0"/>
              <a:t>5/8/2026</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76482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p:txBody>
          <a:bodyPr/>
          <a:lstStyle/>
          <a:p>
            <a:fld id="{28543BDC-0553-40FA-A4DB-EDAAA606CFF6}" type="datetimeFigureOut">
              <a:rPr lang="en-US" smtClean="0"/>
              <a:t>5/8/2026</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04320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p:txBody>
          <a:bodyPr/>
          <a:lstStyle/>
          <a:p>
            <a:fld id="{28543BDC-0553-40FA-A4DB-EDAAA606CFF6}" type="datetimeFigureOut">
              <a:rPr lang="en-US" smtClean="0"/>
              <a:t>5/8/2026</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34756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8543BDC-0553-40FA-A4DB-EDAAA606CFF6}" type="datetimeFigureOut">
              <a:rPr lang="en-US" smtClean="0"/>
              <a:t>5/8/2026</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08686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5/8/2026</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63528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5/8/2026</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13201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543BDC-0553-40FA-A4DB-EDAAA606CFF6}" type="datetimeFigureOut">
              <a:rPr lang="en-US" smtClean="0"/>
              <a:t>5/8/2026</a:t>
            </a:fld>
            <a:endParaRPr lang="en-US"/>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9AD569-83DD-4E5B-AF97-63825DE45633}" type="slidenum">
              <a:rPr lang="en-US" smtClean="0"/>
              <a:t>‹#›</a:t>
            </a:fld>
            <a:endParaRPr lang="en-US"/>
          </a:p>
        </p:txBody>
      </p:sp>
    </p:spTree>
    <p:extLst>
      <p:ext uri="{BB962C8B-B14F-4D97-AF65-F5344CB8AC3E}">
        <p14:creationId xmlns:p14="http://schemas.microsoft.com/office/powerpoint/2010/main" val="264931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vimeo.com/840802699/7ac3a58012?share=cop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descr="Et bilde som inneholder klær, sko, person, jeans&#10;&#10;Automatisk generert beskrivelse">
            <a:extLst>
              <a:ext uri="{FF2B5EF4-FFF2-40B4-BE49-F238E27FC236}">
                <a16:creationId xmlns:a16="http://schemas.microsoft.com/office/drawing/2014/main" id="{A5061A6F-6ECE-8D6F-F099-FD8DF5C6D3FD}"/>
              </a:ext>
            </a:extLst>
          </p:cNvPr>
          <p:cNvPicPr>
            <a:picLocks noChangeAspect="1"/>
          </p:cNvPicPr>
          <p:nvPr/>
        </p:nvPicPr>
        <p:blipFill rotWithShape="1">
          <a:blip r:embed="rId2">
            <a:alphaModFix amt="50000"/>
          </a:blip>
          <a:srcRect t="8997" b="24435"/>
          <a:stretch/>
        </p:blipFill>
        <p:spPr>
          <a:xfrm>
            <a:off x="20" y="1"/>
            <a:ext cx="12191980" cy="6857999"/>
          </a:xfrm>
          <a:prstGeom prst="rect">
            <a:avLst/>
          </a:prstGeom>
        </p:spPr>
      </p:pic>
      <p:sp>
        <p:nvSpPr>
          <p:cNvPr id="2" name="Tittel 1"/>
          <p:cNvSpPr>
            <a:spLocks noGrp="1"/>
          </p:cNvSpPr>
          <p:nvPr>
            <p:ph type="ctrTitle"/>
          </p:nvPr>
        </p:nvSpPr>
        <p:spPr>
          <a:xfrm>
            <a:off x="1524000" y="1122362"/>
            <a:ext cx="9144000" cy="2900518"/>
          </a:xfrm>
        </p:spPr>
        <p:txBody>
          <a:bodyPr>
            <a:normAutofit/>
          </a:bodyPr>
          <a:lstStyle/>
          <a:p>
            <a:r>
              <a:rPr lang="en-US">
                <a:solidFill>
                  <a:srgbClr val="FFFFFF"/>
                </a:solidFill>
              </a:rPr>
              <a:t>SNART SKOLESTART</a:t>
            </a:r>
            <a:endParaRPr lang="nb-NO">
              <a:solidFill>
                <a:srgbClr val="FFFFFF"/>
              </a:solidFill>
            </a:endParaRPr>
          </a:p>
        </p:txBody>
      </p:sp>
      <p:sp>
        <p:nvSpPr>
          <p:cNvPr id="3" name="Undertittel 2"/>
          <p:cNvSpPr>
            <a:spLocks noGrp="1"/>
          </p:cNvSpPr>
          <p:nvPr>
            <p:ph type="subTitle" idx="1"/>
          </p:nvPr>
        </p:nvSpPr>
        <p:spPr>
          <a:xfrm>
            <a:off x="1524000" y="4159404"/>
            <a:ext cx="9144000" cy="1098395"/>
          </a:xfrm>
        </p:spPr>
        <p:txBody>
          <a:bodyPr vert="horz" lIns="91440" tIns="45720" rIns="91440" bIns="45720" rtlCol="0" anchor="t">
            <a:normAutofit lnSpcReduction="10000"/>
          </a:bodyPr>
          <a:lstStyle/>
          <a:p>
            <a:r>
              <a:rPr lang="en-US" sz="3200">
                <a:solidFill>
                  <a:srgbClr val="FFFFFF"/>
                </a:solidFill>
              </a:rPr>
              <a:t>PÅ </a:t>
            </a:r>
            <a:endParaRPr lang="nb-NO" sz="3200">
              <a:solidFill>
                <a:srgbClr val="FFFFFF"/>
              </a:solidFill>
            </a:endParaRPr>
          </a:p>
          <a:p>
            <a:r>
              <a:rPr lang="en-US" sz="3200">
                <a:solidFill>
                  <a:srgbClr val="FFFFFF"/>
                </a:solidFill>
              </a:rPr>
              <a:t>BRYNSENG SKOLE</a:t>
            </a:r>
          </a:p>
        </p:txBody>
      </p:sp>
    </p:spTree>
    <p:extLst>
      <p:ext uri="{BB962C8B-B14F-4D97-AF65-F5344CB8AC3E}">
        <p14:creationId xmlns:p14="http://schemas.microsoft.com/office/powerpoint/2010/main" val="42531249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3142C-6C34-8A96-CCD0-42FDD24C4E75}"/>
            </a:ext>
          </a:extLst>
        </p:cNvPr>
        <p:cNvGrpSpPr/>
        <p:nvPr/>
      </p:nvGrpSpPr>
      <p:grpSpPr>
        <a:xfrm>
          <a:off x="0" y="0"/>
          <a:ext cx="0" cy="0"/>
          <a:chOff x="0" y="0"/>
          <a:chExt cx="0" cy="0"/>
        </a:xfrm>
      </p:grpSpPr>
      <p:sp>
        <p:nvSpPr>
          <p:cNvPr id="5" name="Tittel 4">
            <a:extLst>
              <a:ext uri="{FF2B5EF4-FFF2-40B4-BE49-F238E27FC236}">
                <a16:creationId xmlns:a16="http://schemas.microsoft.com/office/drawing/2014/main" id="{99CDABF3-ECA0-380C-2F37-660F8DC1D477}"/>
              </a:ext>
            </a:extLst>
          </p:cNvPr>
          <p:cNvSpPr>
            <a:spLocks noGrp="1"/>
          </p:cNvSpPr>
          <p:nvPr>
            <p:ph type="title"/>
          </p:nvPr>
        </p:nvSpPr>
        <p:spPr/>
        <p:txBody>
          <a:bodyPr/>
          <a:lstStyle/>
          <a:p>
            <a:r>
              <a:rPr lang="nb-NO" sz="3733"/>
              <a:t>Heltid og deltid</a:t>
            </a:r>
          </a:p>
        </p:txBody>
      </p:sp>
      <p:sp>
        <p:nvSpPr>
          <p:cNvPr id="8" name="Plassholder for innhold 7">
            <a:extLst>
              <a:ext uri="{FF2B5EF4-FFF2-40B4-BE49-F238E27FC236}">
                <a16:creationId xmlns:a16="http://schemas.microsoft.com/office/drawing/2014/main" id="{34AECB3D-83B5-A5F1-8CC1-20C4A3EAB15F}"/>
              </a:ext>
            </a:extLst>
          </p:cNvPr>
          <p:cNvSpPr>
            <a:spLocks noGrp="1"/>
          </p:cNvSpPr>
          <p:nvPr>
            <p:ph idx="1"/>
          </p:nvPr>
        </p:nvSpPr>
        <p:spPr/>
        <p:txBody>
          <a:bodyPr/>
          <a:lstStyle/>
          <a:p>
            <a:pPr marL="215900" indent="-215900"/>
            <a:r>
              <a:rPr lang="nb-NO" sz="2400"/>
              <a:t>Søknad om plass, endringer og betaling</a:t>
            </a:r>
          </a:p>
          <a:p>
            <a:pPr marL="215900" indent="-215900"/>
            <a:r>
              <a:rPr lang="nb-NO" sz="2400"/>
              <a:t>Hvilke plasser tilbyr AKS Brynseng?</a:t>
            </a:r>
          </a:p>
          <a:p>
            <a:pPr marL="215900" indent="-215900"/>
            <a:r>
              <a:rPr lang="nb-NO" sz="2400"/>
              <a:t>Når kan barnet mitt være på AKS?</a:t>
            </a:r>
          </a:p>
          <a:p>
            <a:pPr marL="215900" indent="-215900"/>
            <a:endParaRPr lang="nb-NO"/>
          </a:p>
          <a:p>
            <a:pPr marL="215900" indent="-215900"/>
            <a:endParaRPr lang="nb-NO"/>
          </a:p>
        </p:txBody>
      </p:sp>
      <p:sp>
        <p:nvSpPr>
          <p:cNvPr id="3" name="Plassholder for dato 2">
            <a:extLst>
              <a:ext uri="{FF2B5EF4-FFF2-40B4-BE49-F238E27FC236}">
                <a16:creationId xmlns:a16="http://schemas.microsoft.com/office/drawing/2014/main" id="{543DA380-CD54-EEDD-6712-D695F75B5062}"/>
              </a:ext>
            </a:extLst>
          </p:cNvPr>
          <p:cNvSpPr>
            <a:spLocks noGrp="1"/>
          </p:cNvSpPr>
          <p:nvPr>
            <p:ph type="dt" sz="half" idx="10"/>
          </p:nvPr>
        </p:nvSpPr>
        <p:spPr/>
        <p:txBody>
          <a:bodyPr/>
          <a:lstStyle/>
          <a:p>
            <a:fld id="{E40A1E46-AFE2-0544-9B13-B293D815F827}" type="datetime1">
              <a:rPr lang="nb-NO" noProof="0" smtClean="0"/>
              <a:t>08.05.2026</a:t>
            </a:fld>
            <a:endParaRPr lang="nb-NO" noProof="0"/>
          </a:p>
        </p:txBody>
      </p:sp>
      <p:sp>
        <p:nvSpPr>
          <p:cNvPr id="4" name="Plassholder for lysbildenummer 3">
            <a:extLst>
              <a:ext uri="{FF2B5EF4-FFF2-40B4-BE49-F238E27FC236}">
                <a16:creationId xmlns:a16="http://schemas.microsoft.com/office/drawing/2014/main" id="{ED3BFB9E-D4A3-AECF-3E45-9652DA2BE8E1}"/>
              </a:ext>
            </a:extLst>
          </p:cNvPr>
          <p:cNvSpPr>
            <a:spLocks noGrp="1"/>
          </p:cNvSpPr>
          <p:nvPr>
            <p:ph type="sldNum" sz="quarter" idx="12"/>
          </p:nvPr>
        </p:nvSpPr>
        <p:spPr/>
        <p:txBody>
          <a:bodyPr/>
          <a:lstStyle/>
          <a:p>
            <a:fld id="{92D1FE9E-ECBD-9F47-BA76-DC095C6C86A1}" type="slidenum">
              <a:rPr lang="nb-NO" noProof="0" smtClean="0"/>
              <a:pPr/>
              <a:t>10</a:t>
            </a:fld>
            <a:endParaRPr lang="nb-NO" noProof="0"/>
          </a:p>
        </p:txBody>
      </p:sp>
      <p:pic>
        <p:nvPicPr>
          <p:cNvPr id="7" name="Bilde 6">
            <a:extLst>
              <a:ext uri="{FF2B5EF4-FFF2-40B4-BE49-F238E27FC236}">
                <a16:creationId xmlns:a16="http://schemas.microsoft.com/office/drawing/2014/main" id="{801F82AC-2CFA-F7EC-2A39-B5D9F1C02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996915" y="1625206"/>
            <a:ext cx="2335697" cy="4224933"/>
          </a:xfrm>
          <a:prstGeom prst="rect">
            <a:avLst/>
          </a:prstGeom>
        </p:spPr>
      </p:pic>
    </p:spTree>
    <p:extLst>
      <p:ext uri="{BB962C8B-B14F-4D97-AF65-F5344CB8AC3E}">
        <p14:creationId xmlns:p14="http://schemas.microsoft.com/office/powerpoint/2010/main" val="3527513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sz="3733"/>
              <a:t>Hva gjør man på AKS?</a:t>
            </a:r>
          </a:p>
        </p:txBody>
      </p:sp>
      <p:sp>
        <p:nvSpPr>
          <p:cNvPr id="8" name="Plassholder for innhold 7">
            <a:extLst>
              <a:ext uri="{FF2B5EF4-FFF2-40B4-BE49-F238E27FC236}">
                <a16:creationId xmlns:a16="http://schemas.microsoft.com/office/drawing/2014/main" id="{3F0CF448-8C2B-8F40-994D-13A369E1D26E}"/>
              </a:ext>
            </a:extLst>
          </p:cNvPr>
          <p:cNvSpPr>
            <a:spLocks noGrp="1"/>
          </p:cNvSpPr>
          <p:nvPr>
            <p:ph idx="1"/>
          </p:nvPr>
        </p:nvSpPr>
        <p:spPr>
          <a:xfrm>
            <a:off x="838200" y="1690688"/>
            <a:ext cx="4346448" cy="4351338"/>
          </a:xfrm>
        </p:spPr>
        <p:txBody>
          <a:bodyPr>
            <a:normAutofit/>
          </a:bodyPr>
          <a:lstStyle/>
          <a:p>
            <a:pPr marL="0" indent="0" algn="ctr">
              <a:lnSpc>
                <a:spcPct val="150000"/>
              </a:lnSpc>
              <a:buNone/>
            </a:pPr>
            <a:r>
              <a:rPr lang="nb-NO" sz="2400"/>
              <a:t>Vi arbeider med de pedagogiske prinsippene: språk og grunnleggende ferdigheter.</a:t>
            </a:r>
          </a:p>
          <a:p>
            <a:pPr marL="0" indent="0" algn="ctr">
              <a:lnSpc>
                <a:spcPct val="150000"/>
              </a:lnSpc>
              <a:buNone/>
            </a:pPr>
            <a:r>
              <a:rPr lang="nb-NO" sz="2400"/>
              <a:t>Dette gjør vi gjennom temaområdene i Rammeplanen med lokale føringer for Oslo.</a:t>
            </a:r>
          </a:p>
        </p:txBody>
      </p:sp>
      <p:sp>
        <p:nvSpPr>
          <p:cNvPr id="3" name="Plassholder for dato 2"/>
          <p:cNvSpPr>
            <a:spLocks noGrp="1"/>
          </p:cNvSpPr>
          <p:nvPr>
            <p:ph type="dt" sz="half" idx="10"/>
          </p:nvPr>
        </p:nvSpPr>
        <p:spPr/>
        <p:txBody>
          <a:bodyPr/>
          <a:lstStyle/>
          <a:p>
            <a:fld id="{0856418E-49ED-B943-B4EC-296E107B4CCD}" type="datetime1">
              <a:rPr lang="nb-NO" noProof="0" smtClean="0"/>
              <a:t>08.05.2026</a:t>
            </a:fld>
            <a:endParaRPr lang="nb-NO" noProof="0"/>
          </a:p>
        </p:txBody>
      </p:sp>
      <p:sp>
        <p:nvSpPr>
          <p:cNvPr id="4" name="Plassholder for lysbildenummer 3"/>
          <p:cNvSpPr>
            <a:spLocks noGrp="1"/>
          </p:cNvSpPr>
          <p:nvPr>
            <p:ph type="sldNum" sz="quarter" idx="12"/>
          </p:nvPr>
        </p:nvSpPr>
        <p:spPr/>
        <p:txBody>
          <a:bodyPr/>
          <a:lstStyle/>
          <a:p>
            <a:fld id="{92D1FE9E-ECBD-9F47-BA76-DC095C6C86A1}" type="slidenum">
              <a:rPr lang="nb-NO" noProof="0" smtClean="0"/>
              <a:pPr/>
              <a:t>11</a:t>
            </a:fld>
            <a:endParaRPr lang="nb-NO" noProof="0"/>
          </a:p>
        </p:txBody>
      </p:sp>
      <p:pic>
        <p:nvPicPr>
          <p:cNvPr id="7" name="Bilde 6">
            <a:extLst>
              <a:ext uri="{FF2B5EF4-FFF2-40B4-BE49-F238E27FC236}">
                <a16:creationId xmlns:a16="http://schemas.microsoft.com/office/drawing/2014/main" id="{16EF94DB-ECF8-0663-C5C5-F8493B511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106" y="183198"/>
            <a:ext cx="4773464" cy="6309677"/>
          </a:xfrm>
          <a:prstGeom prst="rect">
            <a:avLst/>
          </a:prstGeom>
        </p:spPr>
      </p:pic>
    </p:spTree>
    <p:extLst>
      <p:ext uri="{BB962C8B-B14F-4D97-AF65-F5344CB8AC3E}">
        <p14:creationId xmlns:p14="http://schemas.microsoft.com/office/powerpoint/2010/main" val="3058018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695325" y="720001"/>
            <a:ext cx="5400675" cy="1311999"/>
          </a:xfrm>
        </p:spPr>
        <p:txBody>
          <a:bodyPr anchor="t">
            <a:normAutofit/>
          </a:bodyPr>
          <a:lstStyle/>
          <a:p>
            <a:r>
              <a:rPr lang="nb-NO"/>
              <a:t>Dagsrytme</a:t>
            </a:r>
          </a:p>
        </p:txBody>
      </p:sp>
      <p:sp>
        <p:nvSpPr>
          <p:cNvPr id="8" name="Plassholder for innhold 7">
            <a:extLst>
              <a:ext uri="{FF2B5EF4-FFF2-40B4-BE49-F238E27FC236}">
                <a16:creationId xmlns:a16="http://schemas.microsoft.com/office/drawing/2014/main" id="{B783E6DE-3B26-4D4F-A70A-46E63850FDC7}"/>
              </a:ext>
            </a:extLst>
          </p:cNvPr>
          <p:cNvSpPr>
            <a:spLocks noGrp="1"/>
          </p:cNvSpPr>
          <p:nvPr>
            <p:ph idx="1"/>
          </p:nvPr>
        </p:nvSpPr>
        <p:spPr>
          <a:xfrm>
            <a:off x="695325" y="2032001"/>
            <a:ext cx="5400675" cy="3924272"/>
          </a:xfrm>
        </p:spPr>
        <p:txBody>
          <a:bodyPr anchor="t">
            <a:normAutofit fontScale="92500" lnSpcReduction="10000"/>
          </a:bodyPr>
          <a:lstStyle/>
          <a:p>
            <a:r>
              <a:rPr lang="nb-NO"/>
              <a:t>7.30-8.15: morgenåpning </a:t>
            </a:r>
          </a:p>
          <a:p>
            <a:r>
              <a:rPr lang="nb-NO"/>
              <a:t>8.15-8.30: barn og voksne går ut. Elever som kommer etter 8.15, sjekkes ikke inn i appen</a:t>
            </a:r>
          </a:p>
          <a:p>
            <a:r>
              <a:rPr lang="nb-NO"/>
              <a:t>13.45-14:30: spisetid</a:t>
            </a:r>
          </a:p>
          <a:p>
            <a:r>
              <a:rPr lang="nb-NO"/>
              <a:t>14.30-16.00: aktiviteter</a:t>
            </a:r>
          </a:p>
          <a:p>
            <a:r>
              <a:rPr lang="nb-NO"/>
              <a:t>16.00-16.45: alle leker i skolegården</a:t>
            </a:r>
          </a:p>
          <a:p>
            <a:r>
              <a:rPr lang="nb-NO"/>
              <a:t>16.45: aks stenger</a:t>
            </a:r>
          </a:p>
          <a:p>
            <a:endParaRPr lang="nb-NO"/>
          </a:p>
          <a:p>
            <a:endParaRPr lang="nb-NO"/>
          </a:p>
        </p:txBody>
      </p:sp>
      <p:sp>
        <p:nvSpPr>
          <p:cNvPr id="3" name="Plassholder for dato 2"/>
          <p:cNvSpPr>
            <a:spLocks noGrp="1"/>
          </p:cNvSpPr>
          <p:nvPr>
            <p:ph type="dt" sz="half" idx="10"/>
          </p:nvPr>
        </p:nvSpPr>
        <p:spPr>
          <a:xfrm>
            <a:off x="10156825" y="6292352"/>
            <a:ext cx="1339850" cy="365125"/>
          </a:xfrm>
        </p:spPr>
        <p:txBody>
          <a:bodyPr anchor="ctr">
            <a:normAutofit/>
          </a:bodyPr>
          <a:lstStyle/>
          <a:p>
            <a:pPr>
              <a:spcAft>
                <a:spcPts val="600"/>
              </a:spcAft>
            </a:pPr>
            <a:fld id="{1E387A36-AEFB-1E46-99D1-D07B2DD998B3}" type="datetime1">
              <a:rPr lang="nb-NO" noProof="0" smtClean="0"/>
              <a:pPr>
                <a:spcAft>
                  <a:spcPts val="600"/>
                </a:spcAft>
              </a:pPr>
              <a:t>08.05.2026</a:t>
            </a:fld>
            <a:endParaRPr lang="nb-NO" noProof="0"/>
          </a:p>
        </p:txBody>
      </p:sp>
      <p:sp>
        <p:nvSpPr>
          <p:cNvPr id="4" name="Plassholder for lysbildenummer 3"/>
          <p:cNvSpPr>
            <a:spLocks noGrp="1"/>
          </p:cNvSpPr>
          <p:nvPr>
            <p:ph type="sldNum" sz="quarter" idx="12"/>
          </p:nvPr>
        </p:nvSpPr>
        <p:spPr>
          <a:xfrm>
            <a:off x="11496674" y="6292352"/>
            <a:ext cx="695325" cy="365125"/>
          </a:xfrm>
        </p:spPr>
        <p:txBody>
          <a:bodyPr anchor="ctr">
            <a:normAutofit/>
          </a:bodyPr>
          <a:lstStyle/>
          <a:p>
            <a:pPr>
              <a:spcAft>
                <a:spcPts val="600"/>
              </a:spcAft>
            </a:pPr>
            <a:fld id="{92D1FE9E-ECBD-9F47-BA76-DC095C6C86A1}" type="slidenum">
              <a:rPr lang="nb-NO" noProof="0" smtClean="0"/>
              <a:pPr>
                <a:spcAft>
                  <a:spcPts val="600"/>
                </a:spcAft>
              </a:pPr>
              <a:t>12</a:t>
            </a:fld>
            <a:endParaRPr lang="nb-NO" noProof="0"/>
          </a:p>
        </p:txBody>
      </p:sp>
      <p:pic>
        <p:nvPicPr>
          <p:cNvPr id="7" name="Bilde 6" descr="Et bilde som inneholder clip art, illustrasjon, tegnefilm, kunst&#10;&#10;Automatisk generert beskrivelse">
            <a:extLst>
              <a:ext uri="{FF2B5EF4-FFF2-40B4-BE49-F238E27FC236}">
                <a16:creationId xmlns:a16="http://schemas.microsoft.com/office/drawing/2014/main" id="{31C41089-635B-4331-A9B1-80AC425B0A06}"/>
              </a:ext>
            </a:extLst>
          </p:cNvPr>
          <p:cNvPicPr>
            <a:picLocks noChangeAspect="1"/>
          </p:cNvPicPr>
          <p:nvPr/>
        </p:nvPicPr>
        <p:blipFill>
          <a:blip r:embed="rId3"/>
          <a:stretch>
            <a:fillRect/>
          </a:stretch>
        </p:blipFill>
        <p:spPr>
          <a:xfrm>
            <a:off x="6298364" y="856047"/>
            <a:ext cx="5399403" cy="5495575"/>
          </a:xfrm>
          <a:prstGeom prst="rect">
            <a:avLst/>
          </a:prstGeom>
          <a:noFill/>
        </p:spPr>
      </p:pic>
    </p:spTree>
    <p:extLst>
      <p:ext uri="{BB962C8B-B14F-4D97-AF65-F5344CB8AC3E}">
        <p14:creationId xmlns:p14="http://schemas.microsoft.com/office/powerpoint/2010/main" val="402985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sz="3733"/>
              <a:t>Oppstart</a:t>
            </a:r>
          </a:p>
        </p:txBody>
      </p:sp>
      <p:sp>
        <p:nvSpPr>
          <p:cNvPr id="8" name="Plassholder for innhold 7">
            <a:extLst>
              <a:ext uri="{FF2B5EF4-FFF2-40B4-BE49-F238E27FC236}">
                <a16:creationId xmlns:a16="http://schemas.microsoft.com/office/drawing/2014/main" id="{B783E6DE-3B26-4D4F-A70A-46E63850FDC7}"/>
              </a:ext>
            </a:extLst>
          </p:cNvPr>
          <p:cNvSpPr>
            <a:spLocks noGrp="1"/>
          </p:cNvSpPr>
          <p:nvPr>
            <p:ph idx="1"/>
          </p:nvPr>
        </p:nvSpPr>
        <p:spPr/>
        <p:txBody>
          <a:bodyPr>
            <a:normAutofit fontScale="92500" lnSpcReduction="20000"/>
          </a:bodyPr>
          <a:lstStyle/>
          <a:p>
            <a:pPr marL="0" indent="0">
              <a:buNone/>
            </a:pPr>
            <a:r>
              <a:rPr lang="nb-NO" b="1"/>
              <a:t>Vi har fokus på:</a:t>
            </a:r>
          </a:p>
          <a:p>
            <a:r>
              <a:rPr lang="nb-NO"/>
              <a:t>Bygge relasjoner og danne vennskap</a:t>
            </a:r>
          </a:p>
          <a:p>
            <a:r>
              <a:rPr lang="nb-NO"/>
              <a:t>Rutiner skole og AKS</a:t>
            </a:r>
          </a:p>
          <a:p>
            <a:r>
              <a:rPr lang="nb-NO"/>
              <a:t>Bli kjent med bygget</a:t>
            </a:r>
          </a:p>
          <a:p>
            <a:pPr marL="0" indent="0">
              <a:buNone/>
            </a:pPr>
            <a:endParaRPr lang="nb-NO"/>
          </a:p>
          <a:p>
            <a:pPr marL="0" indent="0">
              <a:buNone/>
            </a:pPr>
            <a:endParaRPr lang="nb-NO"/>
          </a:p>
          <a:p>
            <a:r>
              <a:rPr lang="nb-NO" b="1"/>
              <a:t>Praktisk:</a:t>
            </a:r>
          </a:p>
          <a:p>
            <a:r>
              <a:rPr lang="nb-NO"/>
              <a:t>Garderobeplass og innesko</a:t>
            </a:r>
          </a:p>
          <a:p>
            <a:r>
              <a:rPr lang="nb-NO"/>
              <a:t>Kjøleskap, varmeskap </a:t>
            </a:r>
            <a:r>
              <a:rPr lang="nb-NO" err="1"/>
              <a:t>o.l</a:t>
            </a:r>
            <a:endParaRPr lang="nb-NO"/>
          </a:p>
          <a:p>
            <a:r>
              <a:rPr lang="nb-NO"/>
              <a:t>Tildelt tid mandager i ukene før skolestart</a:t>
            </a:r>
          </a:p>
          <a:p>
            <a:endParaRPr lang="nb-NO"/>
          </a:p>
          <a:p>
            <a:endParaRPr lang="nb-NO"/>
          </a:p>
        </p:txBody>
      </p:sp>
      <p:sp>
        <p:nvSpPr>
          <p:cNvPr id="3" name="Plassholder for dato 2"/>
          <p:cNvSpPr>
            <a:spLocks noGrp="1"/>
          </p:cNvSpPr>
          <p:nvPr>
            <p:ph type="dt" sz="half" idx="10"/>
          </p:nvPr>
        </p:nvSpPr>
        <p:spPr/>
        <p:txBody>
          <a:bodyPr/>
          <a:lstStyle/>
          <a:p>
            <a:fld id="{1E387A36-AEFB-1E46-99D1-D07B2DD998B3}" type="datetime1">
              <a:rPr lang="nb-NO" noProof="0" smtClean="0"/>
              <a:t>08.05.2026</a:t>
            </a:fld>
            <a:endParaRPr lang="nb-NO" noProof="0"/>
          </a:p>
        </p:txBody>
      </p:sp>
      <p:sp>
        <p:nvSpPr>
          <p:cNvPr id="4" name="Plassholder for lysbildenummer 3"/>
          <p:cNvSpPr>
            <a:spLocks noGrp="1"/>
          </p:cNvSpPr>
          <p:nvPr>
            <p:ph type="sldNum" sz="quarter" idx="12"/>
          </p:nvPr>
        </p:nvSpPr>
        <p:spPr/>
        <p:txBody>
          <a:bodyPr/>
          <a:lstStyle/>
          <a:p>
            <a:fld id="{92D1FE9E-ECBD-9F47-BA76-DC095C6C86A1}" type="slidenum">
              <a:rPr lang="nb-NO" noProof="0" smtClean="0"/>
              <a:pPr/>
              <a:t>13</a:t>
            </a:fld>
            <a:endParaRPr lang="nb-NO" noProof="0"/>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182" y="1028699"/>
            <a:ext cx="2715879" cy="5281085"/>
          </a:xfrm>
          <a:prstGeom prst="rect">
            <a:avLst/>
          </a:prstGeom>
        </p:spPr>
      </p:pic>
    </p:spTree>
    <p:extLst>
      <p:ext uri="{BB962C8B-B14F-4D97-AF65-F5344CB8AC3E}">
        <p14:creationId xmlns:p14="http://schemas.microsoft.com/office/powerpoint/2010/main" val="248229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695325" y="720001"/>
            <a:ext cx="10801349" cy="1311999"/>
          </a:xfrm>
        </p:spPr>
        <p:txBody>
          <a:bodyPr anchor="t">
            <a:normAutofit/>
          </a:bodyPr>
          <a:lstStyle/>
          <a:p>
            <a:r>
              <a:rPr lang="nb-NO"/>
              <a:t>Ferier</a:t>
            </a:r>
          </a:p>
        </p:txBody>
      </p:sp>
      <p:pic>
        <p:nvPicPr>
          <p:cNvPr id="7" name="Bilde 6" descr="Et bilde som inneholder tegnefilm, clip art, gul, illustrasjon&#10;&#10;Automatisk generert beskrivelse">
            <a:extLst>
              <a:ext uri="{FF2B5EF4-FFF2-40B4-BE49-F238E27FC236}">
                <a16:creationId xmlns:a16="http://schemas.microsoft.com/office/drawing/2014/main" id="{67062AF0-58A3-15CB-99F0-96A3D79235EE}"/>
              </a:ext>
            </a:extLst>
          </p:cNvPr>
          <p:cNvPicPr>
            <a:picLocks noChangeAspect="1"/>
          </p:cNvPicPr>
          <p:nvPr/>
        </p:nvPicPr>
        <p:blipFill>
          <a:blip r:embed="rId3"/>
          <a:stretch>
            <a:fillRect/>
          </a:stretch>
        </p:blipFill>
        <p:spPr>
          <a:xfrm>
            <a:off x="726915" y="2032000"/>
            <a:ext cx="2730907" cy="4060826"/>
          </a:xfrm>
          <a:prstGeom prst="rect">
            <a:avLst/>
          </a:prstGeom>
          <a:noFill/>
        </p:spPr>
      </p:pic>
      <p:sp>
        <p:nvSpPr>
          <p:cNvPr id="8" name="Plassholder for innhold 7">
            <a:extLst>
              <a:ext uri="{FF2B5EF4-FFF2-40B4-BE49-F238E27FC236}">
                <a16:creationId xmlns:a16="http://schemas.microsoft.com/office/drawing/2014/main" id="{3F0CF448-8C2B-8F40-994D-13A369E1D26E}"/>
              </a:ext>
            </a:extLst>
          </p:cNvPr>
          <p:cNvSpPr>
            <a:spLocks noGrp="1"/>
          </p:cNvSpPr>
          <p:nvPr>
            <p:ph sz="half" idx="2"/>
          </p:nvPr>
        </p:nvSpPr>
        <p:spPr>
          <a:xfrm>
            <a:off x="4283457" y="2230589"/>
            <a:ext cx="4670179" cy="3219235"/>
          </a:xfrm>
        </p:spPr>
        <p:txBody>
          <a:bodyPr anchor="t">
            <a:normAutofit/>
          </a:bodyPr>
          <a:lstStyle/>
          <a:p>
            <a:r>
              <a:rPr lang="nb-NO" sz="2800"/>
              <a:t>Påmelding</a:t>
            </a:r>
          </a:p>
          <a:p>
            <a:r>
              <a:rPr lang="nb-NO" sz="2800"/>
              <a:t>Aktiviteter</a:t>
            </a:r>
          </a:p>
          <a:p>
            <a:r>
              <a:rPr lang="nb-NO" sz="2800"/>
              <a:t>Ingen matservering</a:t>
            </a:r>
          </a:p>
          <a:p>
            <a:r>
              <a:rPr lang="nb-NO" sz="2800"/>
              <a:t>Påkledning</a:t>
            </a:r>
          </a:p>
          <a:p>
            <a:r>
              <a:rPr lang="nb-NO" sz="2800"/>
              <a:t>Reiser</a:t>
            </a:r>
          </a:p>
        </p:txBody>
      </p:sp>
      <p:sp>
        <p:nvSpPr>
          <p:cNvPr id="3" name="Plassholder for dato 2"/>
          <p:cNvSpPr>
            <a:spLocks noGrp="1"/>
          </p:cNvSpPr>
          <p:nvPr>
            <p:ph type="dt" sz="half" idx="10"/>
          </p:nvPr>
        </p:nvSpPr>
        <p:spPr>
          <a:xfrm>
            <a:off x="10156825" y="6292352"/>
            <a:ext cx="1339850" cy="365125"/>
          </a:xfrm>
        </p:spPr>
        <p:txBody>
          <a:bodyPr anchor="ctr">
            <a:normAutofit/>
          </a:bodyPr>
          <a:lstStyle/>
          <a:p>
            <a:pPr>
              <a:spcAft>
                <a:spcPts val="600"/>
              </a:spcAft>
            </a:pPr>
            <a:fld id="{0856418E-49ED-B943-B4EC-296E107B4CCD}" type="datetime1">
              <a:rPr lang="nb-NO" noProof="0" smtClean="0"/>
              <a:pPr>
                <a:spcAft>
                  <a:spcPts val="600"/>
                </a:spcAft>
              </a:pPr>
              <a:t>08.05.2026</a:t>
            </a:fld>
            <a:endParaRPr lang="nb-NO" noProof="0"/>
          </a:p>
        </p:txBody>
      </p:sp>
      <p:sp>
        <p:nvSpPr>
          <p:cNvPr id="4" name="Plassholder for lysbildenummer 3"/>
          <p:cNvSpPr>
            <a:spLocks noGrp="1"/>
          </p:cNvSpPr>
          <p:nvPr>
            <p:ph type="sldNum" sz="quarter" idx="12"/>
          </p:nvPr>
        </p:nvSpPr>
        <p:spPr>
          <a:xfrm>
            <a:off x="11496674" y="6292352"/>
            <a:ext cx="695325" cy="365125"/>
          </a:xfrm>
        </p:spPr>
        <p:txBody>
          <a:bodyPr anchor="ctr">
            <a:normAutofit/>
          </a:bodyPr>
          <a:lstStyle/>
          <a:p>
            <a:pPr>
              <a:spcAft>
                <a:spcPts val="600"/>
              </a:spcAft>
            </a:pPr>
            <a:fld id="{92D1FE9E-ECBD-9F47-BA76-DC095C6C86A1}" type="slidenum">
              <a:rPr lang="nb-NO" noProof="0" smtClean="0"/>
              <a:pPr>
                <a:spcAft>
                  <a:spcPts val="600"/>
                </a:spcAft>
              </a:pPr>
              <a:t>14</a:t>
            </a:fld>
            <a:endParaRPr lang="nb-NO" noProof="0"/>
          </a:p>
        </p:txBody>
      </p:sp>
    </p:spTree>
    <p:extLst>
      <p:ext uri="{BB962C8B-B14F-4D97-AF65-F5344CB8AC3E}">
        <p14:creationId xmlns:p14="http://schemas.microsoft.com/office/powerpoint/2010/main" val="2597355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8">
            <a:extLst>
              <a:ext uri="{FF2B5EF4-FFF2-40B4-BE49-F238E27FC236}">
                <a16:creationId xmlns:a16="http://schemas.microsoft.com/office/drawing/2014/main" id="{20CC419C-F735-4BD3-92CF-71236E9D032E}"/>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4486" b="25492"/>
          <a:stretch/>
        </p:blipFill>
        <p:spPr>
          <a:xfrm>
            <a:off x="0" y="0"/>
            <a:ext cx="12193200" cy="6858000"/>
          </a:xfrm>
          <a:prstGeom prst="rect">
            <a:avLst/>
          </a:prstGeom>
        </p:spPr>
      </p:pic>
      <p:sp>
        <p:nvSpPr>
          <p:cNvPr id="5" name="Tittel 4"/>
          <p:cNvSpPr>
            <a:spLocks noGrp="1"/>
          </p:cNvSpPr>
          <p:nvPr>
            <p:ph type="title"/>
          </p:nvPr>
        </p:nvSpPr>
        <p:spPr>
          <a:xfrm>
            <a:off x="695326" y="1278028"/>
            <a:ext cx="9469438" cy="1311999"/>
          </a:xfrm>
        </p:spPr>
        <p:txBody>
          <a:bodyPr/>
          <a:lstStyle/>
          <a:p>
            <a:r>
              <a:rPr lang="nb-NO" sz="3733"/>
              <a:t>Samarbeid AKS/hjem</a:t>
            </a:r>
          </a:p>
        </p:txBody>
      </p:sp>
      <p:sp>
        <p:nvSpPr>
          <p:cNvPr id="8" name="Plassholder for innhold 7">
            <a:extLst>
              <a:ext uri="{FF2B5EF4-FFF2-40B4-BE49-F238E27FC236}">
                <a16:creationId xmlns:a16="http://schemas.microsoft.com/office/drawing/2014/main" id="{3F0CF448-8C2B-8F40-994D-13A369E1D26E}"/>
              </a:ext>
            </a:extLst>
          </p:cNvPr>
          <p:cNvSpPr>
            <a:spLocks noGrp="1"/>
          </p:cNvSpPr>
          <p:nvPr>
            <p:ph idx="1"/>
          </p:nvPr>
        </p:nvSpPr>
        <p:spPr>
          <a:xfrm>
            <a:off x="695326" y="2134551"/>
            <a:ext cx="9469438" cy="4060824"/>
          </a:xfrm>
        </p:spPr>
        <p:txBody>
          <a:bodyPr/>
          <a:lstStyle/>
          <a:p>
            <a:pPr marL="215900" indent="-215900"/>
            <a:r>
              <a:rPr lang="nb-NO" sz="2400"/>
              <a:t>Når, hvordan og hvorfor kontakter AKS foresatte?</a:t>
            </a:r>
            <a:endParaRPr lang="nb-NO"/>
          </a:p>
          <a:p>
            <a:r>
              <a:rPr lang="nb-NO" sz="2400"/>
              <a:t>Hva kan foresatte hjelpe oss med?</a:t>
            </a:r>
          </a:p>
          <a:p>
            <a:r>
              <a:rPr lang="nb-NO" sz="2400"/>
              <a:t>Henting, levering og «spesialavtaler»</a:t>
            </a:r>
          </a:p>
          <a:p>
            <a:r>
              <a:rPr lang="nb-NO" sz="2400"/>
              <a:t>Telefon i AKS-tiden</a:t>
            </a:r>
          </a:p>
        </p:txBody>
      </p:sp>
      <p:sp>
        <p:nvSpPr>
          <p:cNvPr id="3" name="Plassholder for dato 2"/>
          <p:cNvSpPr>
            <a:spLocks noGrp="1"/>
          </p:cNvSpPr>
          <p:nvPr>
            <p:ph type="dt" sz="half" idx="10"/>
          </p:nvPr>
        </p:nvSpPr>
        <p:spPr/>
        <p:txBody>
          <a:bodyPr/>
          <a:lstStyle/>
          <a:p>
            <a:fld id="{0856418E-49ED-B943-B4EC-296E107B4CCD}" type="datetime1">
              <a:rPr lang="nb-NO" noProof="0" smtClean="0"/>
              <a:t>08.05.2026</a:t>
            </a:fld>
            <a:endParaRPr lang="nb-NO" noProof="0"/>
          </a:p>
        </p:txBody>
      </p:sp>
      <p:sp>
        <p:nvSpPr>
          <p:cNvPr id="4" name="Plassholder for lysbildenummer 3"/>
          <p:cNvSpPr>
            <a:spLocks noGrp="1"/>
          </p:cNvSpPr>
          <p:nvPr>
            <p:ph type="sldNum" sz="quarter" idx="12"/>
          </p:nvPr>
        </p:nvSpPr>
        <p:spPr/>
        <p:txBody>
          <a:bodyPr/>
          <a:lstStyle/>
          <a:p>
            <a:fld id="{92D1FE9E-ECBD-9F47-BA76-DC095C6C86A1}" type="slidenum">
              <a:rPr lang="nb-NO" noProof="0" smtClean="0"/>
              <a:pPr/>
              <a:t>15</a:t>
            </a:fld>
            <a:endParaRPr lang="nb-NO" noProof="0"/>
          </a:p>
        </p:txBody>
      </p:sp>
    </p:spTree>
    <p:extLst>
      <p:ext uri="{BB962C8B-B14F-4D97-AF65-F5344CB8AC3E}">
        <p14:creationId xmlns:p14="http://schemas.microsoft.com/office/powerpoint/2010/main" val="1551391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e 14">
            <a:extLst>
              <a:ext uri="{FF2B5EF4-FFF2-40B4-BE49-F238E27FC236}">
                <a16:creationId xmlns:a16="http://schemas.microsoft.com/office/drawing/2014/main" id="{C7BAAB16-A065-BBBE-EFA7-6B24439771D4}"/>
              </a:ext>
            </a:extLst>
          </p:cNvPr>
          <p:cNvGrpSpPr/>
          <p:nvPr/>
        </p:nvGrpSpPr>
        <p:grpSpPr>
          <a:xfrm>
            <a:off x="185073" y="1219269"/>
            <a:ext cx="2672201" cy="4920848"/>
            <a:chOff x="4644008" y="843558"/>
            <a:chExt cx="1892999" cy="3672208"/>
          </a:xfrm>
          <a:effectLst>
            <a:outerShdw blurRad="63500" sx="102000" sy="102000" algn="ctr" rotWithShape="0">
              <a:prstClr val="black">
                <a:alpha val="40000"/>
              </a:prstClr>
            </a:outerShdw>
          </a:effectLst>
        </p:grpSpPr>
        <p:pic>
          <p:nvPicPr>
            <p:cNvPr id="16" name="Bilde 15">
              <a:extLst>
                <a:ext uri="{FF2B5EF4-FFF2-40B4-BE49-F238E27FC236}">
                  <a16:creationId xmlns:a16="http://schemas.microsoft.com/office/drawing/2014/main" id="{9BD1E63A-1536-10E1-90E7-A485DD04DE88}"/>
                </a:ext>
              </a:extLst>
            </p:cNvPr>
            <p:cNvPicPr>
              <a:picLocks noChangeAspect="1"/>
            </p:cNvPicPr>
            <p:nvPr/>
          </p:nvPicPr>
          <p:blipFill>
            <a:blip r:embed="rId2">
              <a:alphaModFix/>
              <a:duotone>
                <a:prstClr val="black"/>
                <a:schemeClr val="accent2">
                  <a:tint val="45000"/>
                  <a:satMod val="400000"/>
                </a:schemeClr>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805448" y="2715766"/>
              <a:ext cx="1350407" cy="1800000"/>
            </a:xfrm>
            <a:prstGeom prst="rect">
              <a:avLst/>
            </a:prstGeom>
          </p:spPr>
        </p:pic>
        <p:pic>
          <p:nvPicPr>
            <p:cNvPr id="17" name="Bilde 16">
              <a:extLst>
                <a:ext uri="{FF2B5EF4-FFF2-40B4-BE49-F238E27FC236}">
                  <a16:creationId xmlns:a16="http://schemas.microsoft.com/office/drawing/2014/main" id="{90B1E877-B06D-0241-93A4-02F3A5F74E1F}"/>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H="1">
              <a:off x="4644008" y="843558"/>
              <a:ext cx="1892999" cy="1818277"/>
            </a:xfrm>
            <a:prstGeom prst="rect">
              <a:avLst/>
            </a:prstGeom>
          </p:spPr>
        </p:pic>
      </p:grpSp>
      <p:grpSp>
        <p:nvGrpSpPr>
          <p:cNvPr id="12" name="Gruppe 11">
            <a:extLst>
              <a:ext uri="{FF2B5EF4-FFF2-40B4-BE49-F238E27FC236}">
                <a16:creationId xmlns:a16="http://schemas.microsoft.com/office/drawing/2014/main" id="{A87DE342-49C6-A374-9128-57839E3E0D44}"/>
              </a:ext>
            </a:extLst>
          </p:cNvPr>
          <p:cNvGrpSpPr/>
          <p:nvPr/>
        </p:nvGrpSpPr>
        <p:grpSpPr>
          <a:xfrm>
            <a:off x="2362288" y="1074499"/>
            <a:ext cx="2672201" cy="4920848"/>
            <a:chOff x="4644008" y="843558"/>
            <a:chExt cx="1892999" cy="3672208"/>
          </a:xfrm>
          <a:effectLst>
            <a:outerShdw blurRad="63500" sx="102000" sy="102000" algn="ctr" rotWithShape="0">
              <a:prstClr val="black">
                <a:alpha val="40000"/>
              </a:prstClr>
            </a:outerShdw>
          </a:effectLst>
        </p:grpSpPr>
        <p:pic>
          <p:nvPicPr>
            <p:cNvPr id="13" name="Bilde 12">
              <a:extLst>
                <a:ext uri="{FF2B5EF4-FFF2-40B4-BE49-F238E27FC236}">
                  <a16:creationId xmlns:a16="http://schemas.microsoft.com/office/drawing/2014/main" id="{DEA333B8-FEF5-DDE7-43E6-798D9FDE5FB9}"/>
                </a:ext>
              </a:extLst>
            </p:cNvPr>
            <p:cNvPicPr>
              <a:picLocks noChangeAspect="1"/>
            </p:cNvPicPr>
            <p:nvPr/>
          </p:nvPicPr>
          <p:blipFill>
            <a:blip r:embed="rId2">
              <a:alphaModFix/>
              <a:duotone>
                <a:prstClr val="black"/>
                <a:schemeClr val="accent3">
                  <a:tint val="45000"/>
                  <a:satMod val="400000"/>
                </a:schemeClr>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805448" y="2715766"/>
              <a:ext cx="1350407" cy="1800000"/>
            </a:xfrm>
            <a:prstGeom prst="rect">
              <a:avLst/>
            </a:prstGeom>
          </p:spPr>
        </p:pic>
        <p:pic>
          <p:nvPicPr>
            <p:cNvPr id="14" name="Bilde 13">
              <a:extLst>
                <a:ext uri="{FF2B5EF4-FFF2-40B4-BE49-F238E27FC236}">
                  <a16:creationId xmlns:a16="http://schemas.microsoft.com/office/drawing/2014/main" id="{F7001B8A-6319-AAA0-6EDB-96A3A90C4DDC}"/>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flipH="1">
              <a:off x="4644008" y="843558"/>
              <a:ext cx="1892999" cy="1818277"/>
            </a:xfrm>
            <a:prstGeom prst="rect">
              <a:avLst/>
            </a:prstGeom>
          </p:spPr>
        </p:pic>
      </p:grpSp>
      <p:grpSp>
        <p:nvGrpSpPr>
          <p:cNvPr id="9" name="Gruppe 8">
            <a:extLst>
              <a:ext uri="{FF2B5EF4-FFF2-40B4-BE49-F238E27FC236}">
                <a16:creationId xmlns:a16="http://schemas.microsoft.com/office/drawing/2014/main" id="{2F6CEBFB-CD83-0EA1-3484-3C8A9E1F2C27}"/>
              </a:ext>
            </a:extLst>
          </p:cNvPr>
          <p:cNvGrpSpPr/>
          <p:nvPr/>
        </p:nvGrpSpPr>
        <p:grpSpPr>
          <a:xfrm>
            <a:off x="4919921" y="862653"/>
            <a:ext cx="2672201" cy="4920848"/>
            <a:chOff x="4644008" y="843558"/>
            <a:chExt cx="1892999" cy="3672208"/>
          </a:xfrm>
          <a:effectLst>
            <a:outerShdw blurRad="63500" sx="102000" sy="102000" algn="ctr" rotWithShape="0">
              <a:prstClr val="black">
                <a:alpha val="40000"/>
              </a:prstClr>
            </a:outerShdw>
          </a:effectLst>
        </p:grpSpPr>
        <p:pic>
          <p:nvPicPr>
            <p:cNvPr id="10" name="Bilde 9">
              <a:extLst>
                <a:ext uri="{FF2B5EF4-FFF2-40B4-BE49-F238E27FC236}">
                  <a16:creationId xmlns:a16="http://schemas.microsoft.com/office/drawing/2014/main" id="{6DCD5F2A-1995-9FFC-7ED6-763947C79372}"/>
                </a:ext>
              </a:extLst>
            </p:cNvPr>
            <p:cNvPicPr>
              <a:picLocks noChangeAspect="1"/>
            </p:cNvPicPr>
            <p:nvPr/>
          </p:nvPicPr>
          <p:blipFill>
            <a:blip r:embed="rId2">
              <a:alphaModFix/>
              <a:duotone>
                <a:prstClr val="black"/>
                <a:schemeClr val="accent4">
                  <a:tint val="45000"/>
                  <a:satMod val="400000"/>
                </a:schemeClr>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805448" y="2715766"/>
              <a:ext cx="1350407" cy="1800000"/>
            </a:xfrm>
            <a:prstGeom prst="rect">
              <a:avLst/>
            </a:prstGeom>
          </p:spPr>
        </p:pic>
        <p:pic>
          <p:nvPicPr>
            <p:cNvPr id="11" name="Bilde 10">
              <a:extLst>
                <a:ext uri="{FF2B5EF4-FFF2-40B4-BE49-F238E27FC236}">
                  <a16:creationId xmlns:a16="http://schemas.microsoft.com/office/drawing/2014/main" id="{DB18109E-B3D7-8058-1EF3-A54A44B8F1A8}"/>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flipH="1">
              <a:off x="4644008" y="843558"/>
              <a:ext cx="1892999" cy="1818277"/>
            </a:xfrm>
            <a:prstGeom prst="rect">
              <a:avLst/>
            </a:prstGeom>
          </p:spPr>
        </p:pic>
      </p:grpSp>
      <p:grpSp>
        <p:nvGrpSpPr>
          <p:cNvPr id="6" name="Gruppe 5">
            <a:extLst>
              <a:ext uri="{FF2B5EF4-FFF2-40B4-BE49-F238E27FC236}">
                <a16:creationId xmlns:a16="http://schemas.microsoft.com/office/drawing/2014/main" id="{B73F0E87-947F-86A5-14E5-8CA6B4ED9AA6}"/>
              </a:ext>
            </a:extLst>
          </p:cNvPr>
          <p:cNvGrpSpPr/>
          <p:nvPr/>
        </p:nvGrpSpPr>
        <p:grpSpPr>
          <a:xfrm>
            <a:off x="7241270" y="1696322"/>
            <a:ext cx="2672201" cy="4920848"/>
            <a:chOff x="4644008" y="843558"/>
            <a:chExt cx="1892999" cy="3672208"/>
          </a:xfrm>
          <a:effectLst>
            <a:outerShdw blurRad="63500" sx="102000" sy="102000" algn="ctr" rotWithShape="0">
              <a:prstClr val="black">
                <a:alpha val="40000"/>
              </a:prstClr>
            </a:outerShdw>
          </a:effectLst>
        </p:grpSpPr>
        <p:pic>
          <p:nvPicPr>
            <p:cNvPr id="7" name="Bilde 6">
              <a:extLst>
                <a:ext uri="{FF2B5EF4-FFF2-40B4-BE49-F238E27FC236}">
                  <a16:creationId xmlns:a16="http://schemas.microsoft.com/office/drawing/2014/main" id="{8CC5E364-6CA7-092E-38E9-94C2A31EBE97}"/>
                </a:ext>
              </a:extLst>
            </p:cNvPr>
            <p:cNvPicPr>
              <a:picLocks noChangeAspect="1"/>
            </p:cNvPicPr>
            <p:nvPr/>
          </p:nvPicPr>
          <p:blipFill>
            <a:blip r:embed="rId2">
              <a:alphaModFix/>
              <a:duotone>
                <a:prstClr val="black"/>
                <a:schemeClr val="accent5">
                  <a:tint val="45000"/>
                  <a:satMod val="400000"/>
                </a:schemeClr>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805448" y="2715766"/>
              <a:ext cx="1350407" cy="1800000"/>
            </a:xfrm>
            <a:prstGeom prst="rect">
              <a:avLst/>
            </a:prstGeom>
          </p:spPr>
        </p:pic>
        <p:pic>
          <p:nvPicPr>
            <p:cNvPr id="8" name="Bilde 7">
              <a:extLst>
                <a:ext uri="{FF2B5EF4-FFF2-40B4-BE49-F238E27FC236}">
                  <a16:creationId xmlns:a16="http://schemas.microsoft.com/office/drawing/2014/main" id="{0A8EA881-26E8-8E0B-ED07-D681A59EE5CF}"/>
                </a:ext>
              </a:extLst>
            </p:cNvPr>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4644008" y="843558"/>
              <a:ext cx="1892999" cy="1818277"/>
            </a:xfrm>
            <a:prstGeom prst="rect">
              <a:avLst/>
            </a:prstGeom>
          </p:spPr>
        </p:pic>
      </p:grpSp>
      <p:grpSp>
        <p:nvGrpSpPr>
          <p:cNvPr id="22" name="Gruppe 21">
            <a:extLst>
              <a:ext uri="{FF2B5EF4-FFF2-40B4-BE49-F238E27FC236}">
                <a16:creationId xmlns:a16="http://schemas.microsoft.com/office/drawing/2014/main" id="{0E93B9C7-3EC0-4E3F-931B-E9D95406DDB2}"/>
              </a:ext>
            </a:extLst>
          </p:cNvPr>
          <p:cNvGrpSpPr/>
          <p:nvPr/>
        </p:nvGrpSpPr>
        <p:grpSpPr>
          <a:xfrm>
            <a:off x="9334726" y="677864"/>
            <a:ext cx="2672201" cy="4920848"/>
            <a:chOff x="4644008" y="843558"/>
            <a:chExt cx="1892999" cy="3672208"/>
          </a:xfrm>
          <a:effectLst>
            <a:outerShdw blurRad="63500" sx="102000" sy="102000" algn="ctr" rotWithShape="0">
              <a:prstClr val="black">
                <a:alpha val="40000"/>
              </a:prstClr>
            </a:outerShdw>
          </a:effectLst>
        </p:grpSpPr>
        <p:pic>
          <p:nvPicPr>
            <p:cNvPr id="23" name="Bilde 22">
              <a:extLst>
                <a:ext uri="{FF2B5EF4-FFF2-40B4-BE49-F238E27FC236}">
                  <a16:creationId xmlns:a16="http://schemas.microsoft.com/office/drawing/2014/main" id="{BA5AA5A4-628E-433C-9727-329494A80C37}"/>
                </a:ext>
              </a:extLst>
            </p:cNvPr>
            <p:cNvPicPr>
              <a:picLocks noChangeAspect="1"/>
            </p:cNvPicPr>
            <p:nvPr/>
          </p:nvPicPr>
          <p:blipFill>
            <a:blip r:embed="rId2">
              <a:alphaModFix/>
              <a:duotone>
                <a:prstClr val="black"/>
                <a:schemeClr val="accent6">
                  <a:tint val="45000"/>
                  <a:satMod val="400000"/>
                </a:schemeClr>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805448" y="2715766"/>
              <a:ext cx="1350407" cy="1800000"/>
            </a:xfrm>
            <a:prstGeom prst="rect">
              <a:avLst/>
            </a:prstGeom>
          </p:spPr>
        </p:pic>
        <p:pic>
          <p:nvPicPr>
            <p:cNvPr id="24" name="Bilde 23">
              <a:extLst>
                <a:ext uri="{FF2B5EF4-FFF2-40B4-BE49-F238E27FC236}">
                  <a16:creationId xmlns:a16="http://schemas.microsoft.com/office/drawing/2014/main" id="{2A2341B4-3546-480E-8D8A-CE63B6965A3B}"/>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flipH="1">
              <a:off x="4644008" y="843558"/>
              <a:ext cx="1892999" cy="1818277"/>
            </a:xfrm>
            <a:prstGeom prst="rect">
              <a:avLst/>
            </a:prstGeom>
          </p:spPr>
        </p:pic>
      </p:grpSp>
      <p:sp>
        <p:nvSpPr>
          <p:cNvPr id="4" name="Tittel 3">
            <a:extLst>
              <a:ext uri="{FF2B5EF4-FFF2-40B4-BE49-F238E27FC236}">
                <a16:creationId xmlns:a16="http://schemas.microsoft.com/office/drawing/2014/main" id="{04A44ABF-8C6E-9946-B6C9-B09301383839}"/>
              </a:ext>
            </a:extLst>
          </p:cNvPr>
          <p:cNvSpPr>
            <a:spLocks noGrp="1"/>
          </p:cNvSpPr>
          <p:nvPr>
            <p:ph type="title"/>
          </p:nvPr>
        </p:nvSpPr>
        <p:spPr>
          <a:xfrm>
            <a:off x="222271" y="-67981"/>
            <a:ext cx="10515600" cy="1325563"/>
          </a:xfrm>
        </p:spPr>
        <p:txBody>
          <a:bodyPr/>
          <a:lstStyle/>
          <a:p>
            <a:r>
              <a:rPr lang="nb-NO"/>
              <a:t>Hva kan dere forvente av oss:</a:t>
            </a:r>
          </a:p>
        </p:txBody>
      </p:sp>
      <p:sp>
        <p:nvSpPr>
          <p:cNvPr id="2" name="Plassholder for dato 1">
            <a:extLst>
              <a:ext uri="{FF2B5EF4-FFF2-40B4-BE49-F238E27FC236}">
                <a16:creationId xmlns:a16="http://schemas.microsoft.com/office/drawing/2014/main" id="{9E2F3F2D-6384-8647-8E6A-E183390BE5E6}"/>
              </a:ext>
            </a:extLst>
          </p:cNvPr>
          <p:cNvSpPr>
            <a:spLocks noGrp="1"/>
          </p:cNvSpPr>
          <p:nvPr>
            <p:ph type="dt" sz="half" idx="10"/>
          </p:nvPr>
        </p:nvSpPr>
        <p:spPr/>
        <p:txBody>
          <a:bodyPr/>
          <a:lstStyle/>
          <a:p>
            <a:fld id="{789F5AA9-7F4F-4443-B620-88D98BB25BFE}" type="datetime1">
              <a:rPr lang="nb-NO" noProof="0" smtClean="0"/>
              <a:t>08.05.2026</a:t>
            </a:fld>
            <a:endParaRPr lang="nb-NO" noProof="0"/>
          </a:p>
        </p:txBody>
      </p:sp>
      <p:sp>
        <p:nvSpPr>
          <p:cNvPr id="3" name="Plassholder for lysbildenummer 2">
            <a:extLst>
              <a:ext uri="{FF2B5EF4-FFF2-40B4-BE49-F238E27FC236}">
                <a16:creationId xmlns:a16="http://schemas.microsoft.com/office/drawing/2014/main" id="{A6D4EB55-D932-AA40-8C17-2EFF693DCF57}"/>
              </a:ext>
            </a:extLst>
          </p:cNvPr>
          <p:cNvSpPr>
            <a:spLocks noGrp="1"/>
          </p:cNvSpPr>
          <p:nvPr>
            <p:ph type="sldNum" sz="quarter" idx="12"/>
          </p:nvPr>
        </p:nvSpPr>
        <p:spPr/>
        <p:txBody>
          <a:bodyPr/>
          <a:lstStyle/>
          <a:p>
            <a:fld id="{92D1FE9E-ECBD-9F47-BA76-DC095C6C86A1}" type="slidenum">
              <a:rPr lang="nb-NO" noProof="0" smtClean="0"/>
              <a:pPr/>
              <a:t>16</a:t>
            </a:fld>
            <a:endParaRPr lang="nb-NO" noProof="0"/>
          </a:p>
        </p:txBody>
      </p:sp>
      <p:sp>
        <p:nvSpPr>
          <p:cNvPr id="18" name="TekstSylinder 17">
            <a:extLst>
              <a:ext uri="{FF2B5EF4-FFF2-40B4-BE49-F238E27FC236}">
                <a16:creationId xmlns:a16="http://schemas.microsoft.com/office/drawing/2014/main" id="{113235C9-D9B9-4EC4-A9E9-267AA5EE67F1}"/>
              </a:ext>
            </a:extLst>
          </p:cNvPr>
          <p:cNvSpPr txBox="1"/>
          <p:nvPr/>
        </p:nvSpPr>
        <p:spPr>
          <a:xfrm>
            <a:off x="2768827" y="1619092"/>
            <a:ext cx="2151094" cy="954107"/>
          </a:xfrm>
          <a:prstGeom prst="rect">
            <a:avLst/>
          </a:prstGeom>
          <a:noFill/>
        </p:spPr>
        <p:txBody>
          <a:bodyPr wrap="square" rtlCol="0">
            <a:spAutoFit/>
          </a:bodyPr>
          <a:lstStyle/>
          <a:p>
            <a:pPr algn="l"/>
            <a:r>
              <a:rPr lang="nb-NO" sz="1400"/>
              <a:t>Du mottar ukeplan, ferieplaner og relevant informasjon om ditt barn</a:t>
            </a:r>
          </a:p>
        </p:txBody>
      </p:sp>
      <p:sp>
        <p:nvSpPr>
          <p:cNvPr id="19" name="TekstSylinder 18">
            <a:extLst>
              <a:ext uri="{FF2B5EF4-FFF2-40B4-BE49-F238E27FC236}">
                <a16:creationId xmlns:a16="http://schemas.microsoft.com/office/drawing/2014/main" id="{055DFC36-E81A-42E1-B31B-E85CA3CF9F7C}"/>
              </a:ext>
            </a:extLst>
          </p:cNvPr>
          <p:cNvSpPr txBox="1"/>
          <p:nvPr/>
        </p:nvSpPr>
        <p:spPr>
          <a:xfrm>
            <a:off x="5316306" y="1541476"/>
            <a:ext cx="2151094" cy="523220"/>
          </a:xfrm>
          <a:prstGeom prst="rect">
            <a:avLst/>
          </a:prstGeom>
          <a:noFill/>
        </p:spPr>
        <p:txBody>
          <a:bodyPr wrap="square" rtlCol="0">
            <a:spAutoFit/>
          </a:bodyPr>
          <a:lstStyle/>
          <a:p>
            <a:pPr algn="l"/>
            <a:r>
              <a:rPr lang="nb-NO" sz="1400"/>
              <a:t>Du blir møtt med respekt av alle ansatte </a:t>
            </a:r>
          </a:p>
        </p:txBody>
      </p:sp>
      <p:sp>
        <p:nvSpPr>
          <p:cNvPr id="20" name="TekstSylinder 19">
            <a:extLst>
              <a:ext uri="{FF2B5EF4-FFF2-40B4-BE49-F238E27FC236}">
                <a16:creationId xmlns:a16="http://schemas.microsoft.com/office/drawing/2014/main" id="{D39C6971-FA00-40BB-9B0C-66A932A485C3}"/>
              </a:ext>
            </a:extLst>
          </p:cNvPr>
          <p:cNvSpPr txBox="1"/>
          <p:nvPr/>
        </p:nvSpPr>
        <p:spPr>
          <a:xfrm>
            <a:off x="9662324" y="1219269"/>
            <a:ext cx="2151094" cy="954107"/>
          </a:xfrm>
          <a:prstGeom prst="rect">
            <a:avLst/>
          </a:prstGeom>
          <a:noFill/>
        </p:spPr>
        <p:txBody>
          <a:bodyPr wrap="square" rtlCol="0">
            <a:spAutoFit/>
          </a:bodyPr>
          <a:lstStyle/>
          <a:p>
            <a:pPr algn="l"/>
            <a:r>
              <a:rPr lang="nb-NO" sz="1400"/>
              <a:t>Du opplever at ditt barn har det trygt, blir vist omsorg og trives i AKS.</a:t>
            </a:r>
          </a:p>
        </p:txBody>
      </p:sp>
      <p:sp>
        <p:nvSpPr>
          <p:cNvPr id="43" name="TekstSylinder 42">
            <a:extLst>
              <a:ext uri="{FF2B5EF4-FFF2-40B4-BE49-F238E27FC236}">
                <a16:creationId xmlns:a16="http://schemas.microsoft.com/office/drawing/2014/main" id="{F8429B94-26D5-4C48-8FF5-79DB7F1EB0DF}"/>
              </a:ext>
            </a:extLst>
          </p:cNvPr>
          <p:cNvSpPr txBox="1"/>
          <p:nvPr/>
        </p:nvSpPr>
        <p:spPr>
          <a:xfrm>
            <a:off x="7736140" y="2264110"/>
            <a:ext cx="2151094" cy="738664"/>
          </a:xfrm>
          <a:prstGeom prst="rect">
            <a:avLst/>
          </a:prstGeom>
          <a:noFill/>
        </p:spPr>
        <p:txBody>
          <a:bodyPr wrap="square" rtlCol="0">
            <a:spAutoFit/>
          </a:bodyPr>
          <a:lstStyle/>
          <a:p>
            <a:pPr algn="l"/>
            <a:r>
              <a:rPr lang="nb-NO" sz="1400"/>
              <a:t>Du får et innblikk i hva barnet ditt har gjort i løpet av året på AKS</a:t>
            </a:r>
          </a:p>
        </p:txBody>
      </p:sp>
      <p:sp>
        <p:nvSpPr>
          <p:cNvPr id="5" name="TekstSylinder 4">
            <a:extLst>
              <a:ext uri="{FF2B5EF4-FFF2-40B4-BE49-F238E27FC236}">
                <a16:creationId xmlns:a16="http://schemas.microsoft.com/office/drawing/2014/main" id="{F6A84A9A-C062-4795-922C-CF40C45630D4}"/>
              </a:ext>
            </a:extLst>
          </p:cNvPr>
          <p:cNvSpPr txBox="1"/>
          <p:nvPr/>
        </p:nvSpPr>
        <p:spPr>
          <a:xfrm>
            <a:off x="355880" y="1894270"/>
            <a:ext cx="2151094" cy="738664"/>
          </a:xfrm>
          <a:prstGeom prst="rect">
            <a:avLst/>
          </a:prstGeom>
          <a:noFill/>
        </p:spPr>
        <p:txBody>
          <a:bodyPr wrap="square" rtlCol="0">
            <a:spAutoFit/>
          </a:bodyPr>
          <a:lstStyle/>
          <a:p>
            <a:pPr algn="l"/>
            <a:r>
              <a:rPr lang="nb-NO" sz="1400"/>
              <a:t>Barnet ditt tilbys varierte aktiviteter hver uke</a:t>
            </a:r>
          </a:p>
        </p:txBody>
      </p:sp>
    </p:spTree>
    <p:extLst>
      <p:ext uri="{BB962C8B-B14F-4D97-AF65-F5344CB8AC3E}">
        <p14:creationId xmlns:p14="http://schemas.microsoft.com/office/powerpoint/2010/main" val="2242839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pe 34">
            <a:extLst>
              <a:ext uri="{FF2B5EF4-FFF2-40B4-BE49-F238E27FC236}">
                <a16:creationId xmlns:a16="http://schemas.microsoft.com/office/drawing/2014/main" id="{82493684-704B-832A-917D-D9A6BE0A3809}"/>
              </a:ext>
            </a:extLst>
          </p:cNvPr>
          <p:cNvGrpSpPr/>
          <p:nvPr/>
        </p:nvGrpSpPr>
        <p:grpSpPr>
          <a:xfrm>
            <a:off x="184514" y="1343068"/>
            <a:ext cx="2672201" cy="4920848"/>
            <a:chOff x="4644008" y="843558"/>
            <a:chExt cx="1892999" cy="3672208"/>
          </a:xfrm>
          <a:effectLst>
            <a:outerShdw blurRad="63500" sx="102000" sy="102000" algn="ctr" rotWithShape="0">
              <a:prstClr val="black">
                <a:alpha val="40000"/>
              </a:prstClr>
            </a:outerShdw>
          </a:effectLst>
        </p:grpSpPr>
        <p:pic>
          <p:nvPicPr>
            <p:cNvPr id="36" name="Bilde 35">
              <a:extLst>
                <a:ext uri="{FF2B5EF4-FFF2-40B4-BE49-F238E27FC236}">
                  <a16:creationId xmlns:a16="http://schemas.microsoft.com/office/drawing/2014/main" id="{8F0F76EE-6BED-902A-734D-5025EADBE22C}"/>
                </a:ext>
              </a:extLst>
            </p:cNvPr>
            <p:cNvPicPr>
              <a:picLocks noChangeAspect="1"/>
            </p:cNvPicPr>
            <p:nvPr/>
          </p:nvPicPr>
          <p:blipFill>
            <a:blip r:embed="rId2">
              <a:alphaModFix/>
              <a:duotone>
                <a:prstClr val="black"/>
                <a:schemeClr val="accent2">
                  <a:tint val="45000"/>
                  <a:satMod val="400000"/>
                </a:schemeClr>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805448" y="2715766"/>
              <a:ext cx="1350407" cy="1800000"/>
            </a:xfrm>
            <a:prstGeom prst="rect">
              <a:avLst/>
            </a:prstGeom>
          </p:spPr>
        </p:pic>
        <p:pic>
          <p:nvPicPr>
            <p:cNvPr id="37" name="Bilde 36">
              <a:extLst>
                <a:ext uri="{FF2B5EF4-FFF2-40B4-BE49-F238E27FC236}">
                  <a16:creationId xmlns:a16="http://schemas.microsoft.com/office/drawing/2014/main" id="{F347BCA0-8D78-341E-C4CC-519519D783ED}"/>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H="1">
              <a:off x="4644008" y="843558"/>
              <a:ext cx="1892999" cy="1818277"/>
            </a:xfrm>
            <a:prstGeom prst="rect">
              <a:avLst/>
            </a:prstGeom>
          </p:spPr>
        </p:pic>
      </p:grpSp>
      <p:grpSp>
        <p:nvGrpSpPr>
          <p:cNvPr id="32" name="Gruppe 31">
            <a:extLst>
              <a:ext uri="{FF2B5EF4-FFF2-40B4-BE49-F238E27FC236}">
                <a16:creationId xmlns:a16="http://schemas.microsoft.com/office/drawing/2014/main" id="{1A92A85D-EB51-EBCA-BE3F-98AD6E6CEC57}"/>
              </a:ext>
            </a:extLst>
          </p:cNvPr>
          <p:cNvGrpSpPr/>
          <p:nvPr/>
        </p:nvGrpSpPr>
        <p:grpSpPr>
          <a:xfrm>
            <a:off x="2384007" y="1152440"/>
            <a:ext cx="2672201" cy="4920848"/>
            <a:chOff x="4644008" y="843558"/>
            <a:chExt cx="1892999" cy="3672208"/>
          </a:xfrm>
          <a:effectLst>
            <a:outerShdw blurRad="63500" sx="102000" sy="102000" algn="ctr" rotWithShape="0">
              <a:prstClr val="black">
                <a:alpha val="40000"/>
              </a:prstClr>
            </a:outerShdw>
          </a:effectLst>
        </p:grpSpPr>
        <p:pic>
          <p:nvPicPr>
            <p:cNvPr id="33" name="Bilde 32">
              <a:extLst>
                <a:ext uri="{FF2B5EF4-FFF2-40B4-BE49-F238E27FC236}">
                  <a16:creationId xmlns:a16="http://schemas.microsoft.com/office/drawing/2014/main" id="{108313C0-CA90-D141-57D1-6ECD76B3370A}"/>
                </a:ext>
              </a:extLst>
            </p:cNvPr>
            <p:cNvPicPr>
              <a:picLocks noChangeAspect="1"/>
            </p:cNvPicPr>
            <p:nvPr/>
          </p:nvPicPr>
          <p:blipFill>
            <a:blip r:embed="rId2">
              <a:alphaModFix/>
              <a:duotone>
                <a:prstClr val="black"/>
                <a:schemeClr val="accent3">
                  <a:tint val="45000"/>
                  <a:satMod val="400000"/>
                </a:schemeClr>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805448" y="2715766"/>
              <a:ext cx="1350407" cy="1800000"/>
            </a:xfrm>
            <a:prstGeom prst="rect">
              <a:avLst/>
            </a:prstGeom>
          </p:spPr>
        </p:pic>
        <p:pic>
          <p:nvPicPr>
            <p:cNvPr id="34" name="Bilde 33">
              <a:extLst>
                <a:ext uri="{FF2B5EF4-FFF2-40B4-BE49-F238E27FC236}">
                  <a16:creationId xmlns:a16="http://schemas.microsoft.com/office/drawing/2014/main" id="{0874F896-11AA-6E81-5AB9-8BCD32121126}"/>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flipH="1">
              <a:off x="4644008" y="843558"/>
              <a:ext cx="1892999" cy="1818277"/>
            </a:xfrm>
            <a:prstGeom prst="rect">
              <a:avLst/>
            </a:prstGeom>
          </p:spPr>
        </p:pic>
      </p:grpSp>
      <p:grpSp>
        <p:nvGrpSpPr>
          <p:cNvPr id="16" name="Gruppe 15">
            <a:extLst>
              <a:ext uri="{FF2B5EF4-FFF2-40B4-BE49-F238E27FC236}">
                <a16:creationId xmlns:a16="http://schemas.microsoft.com/office/drawing/2014/main" id="{FAAAFB44-B262-DA15-BBB3-A01DF3E07ECE}"/>
              </a:ext>
            </a:extLst>
          </p:cNvPr>
          <p:cNvGrpSpPr/>
          <p:nvPr/>
        </p:nvGrpSpPr>
        <p:grpSpPr>
          <a:xfrm>
            <a:off x="4943560" y="836331"/>
            <a:ext cx="2672201" cy="4920848"/>
            <a:chOff x="4644008" y="843558"/>
            <a:chExt cx="1892999" cy="3672208"/>
          </a:xfrm>
          <a:effectLst>
            <a:outerShdw blurRad="63500" sx="102000" sy="102000" algn="ctr" rotWithShape="0">
              <a:prstClr val="black">
                <a:alpha val="40000"/>
              </a:prstClr>
            </a:outerShdw>
          </a:effectLst>
        </p:grpSpPr>
        <p:pic>
          <p:nvPicPr>
            <p:cNvPr id="17" name="Bilde 16">
              <a:extLst>
                <a:ext uri="{FF2B5EF4-FFF2-40B4-BE49-F238E27FC236}">
                  <a16:creationId xmlns:a16="http://schemas.microsoft.com/office/drawing/2014/main" id="{DA94C971-BA46-F988-9BB9-6F8703222FA6}"/>
                </a:ext>
              </a:extLst>
            </p:cNvPr>
            <p:cNvPicPr>
              <a:picLocks noChangeAspect="1"/>
            </p:cNvPicPr>
            <p:nvPr/>
          </p:nvPicPr>
          <p:blipFill>
            <a:blip r:embed="rId2">
              <a:alphaModFix/>
              <a:duotone>
                <a:prstClr val="black"/>
                <a:schemeClr val="accent4">
                  <a:tint val="45000"/>
                  <a:satMod val="400000"/>
                </a:schemeClr>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805448" y="2715766"/>
              <a:ext cx="1350407" cy="1800000"/>
            </a:xfrm>
            <a:prstGeom prst="rect">
              <a:avLst/>
            </a:prstGeom>
          </p:spPr>
        </p:pic>
        <p:pic>
          <p:nvPicPr>
            <p:cNvPr id="26" name="Bilde 25">
              <a:extLst>
                <a:ext uri="{FF2B5EF4-FFF2-40B4-BE49-F238E27FC236}">
                  <a16:creationId xmlns:a16="http://schemas.microsoft.com/office/drawing/2014/main" id="{6AAE24A9-3837-376F-22D7-52E7CB0E4735}"/>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flipH="1">
              <a:off x="4644008" y="843558"/>
              <a:ext cx="1892999" cy="1818277"/>
            </a:xfrm>
            <a:prstGeom prst="rect">
              <a:avLst/>
            </a:prstGeom>
          </p:spPr>
        </p:pic>
      </p:grpSp>
      <p:grpSp>
        <p:nvGrpSpPr>
          <p:cNvPr id="6" name="Gruppe 5">
            <a:extLst>
              <a:ext uri="{FF2B5EF4-FFF2-40B4-BE49-F238E27FC236}">
                <a16:creationId xmlns:a16="http://schemas.microsoft.com/office/drawing/2014/main" id="{DB314C43-1D41-9C2A-DA9C-A97C3E18D1F1}"/>
              </a:ext>
            </a:extLst>
          </p:cNvPr>
          <p:cNvGrpSpPr/>
          <p:nvPr/>
        </p:nvGrpSpPr>
        <p:grpSpPr>
          <a:xfrm>
            <a:off x="7255701" y="1555267"/>
            <a:ext cx="2672201" cy="4920848"/>
            <a:chOff x="4644008" y="843558"/>
            <a:chExt cx="1892999" cy="3672208"/>
          </a:xfrm>
          <a:effectLst>
            <a:outerShdw blurRad="63500" sx="102000" sy="102000" algn="ctr" rotWithShape="0">
              <a:prstClr val="black">
                <a:alpha val="40000"/>
              </a:prstClr>
            </a:outerShdw>
          </a:effectLst>
        </p:grpSpPr>
        <p:pic>
          <p:nvPicPr>
            <p:cNvPr id="7" name="Bilde 6">
              <a:extLst>
                <a:ext uri="{FF2B5EF4-FFF2-40B4-BE49-F238E27FC236}">
                  <a16:creationId xmlns:a16="http://schemas.microsoft.com/office/drawing/2014/main" id="{DA8C65E2-5B93-F2E5-C08E-5CD4EC250083}"/>
                </a:ext>
              </a:extLst>
            </p:cNvPr>
            <p:cNvPicPr>
              <a:picLocks noChangeAspect="1"/>
            </p:cNvPicPr>
            <p:nvPr/>
          </p:nvPicPr>
          <p:blipFill>
            <a:blip r:embed="rId2">
              <a:alphaModFix/>
              <a:duotone>
                <a:prstClr val="black"/>
                <a:schemeClr val="accent5">
                  <a:tint val="45000"/>
                  <a:satMod val="400000"/>
                </a:schemeClr>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805448" y="2715766"/>
              <a:ext cx="1350407" cy="1800000"/>
            </a:xfrm>
            <a:prstGeom prst="rect">
              <a:avLst/>
            </a:prstGeom>
          </p:spPr>
        </p:pic>
        <p:pic>
          <p:nvPicPr>
            <p:cNvPr id="14" name="Bilde 13">
              <a:extLst>
                <a:ext uri="{FF2B5EF4-FFF2-40B4-BE49-F238E27FC236}">
                  <a16:creationId xmlns:a16="http://schemas.microsoft.com/office/drawing/2014/main" id="{E3BBEF81-58F3-E00B-9498-C461222C8616}"/>
                </a:ext>
              </a:extLst>
            </p:cNvPr>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4644008" y="843558"/>
              <a:ext cx="1892999" cy="1818277"/>
            </a:xfrm>
            <a:prstGeom prst="rect">
              <a:avLst/>
            </a:prstGeom>
          </p:spPr>
        </p:pic>
      </p:grpSp>
      <p:sp>
        <p:nvSpPr>
          <p:cNvPr id="2" name="Plassholder for dato 1">
            <a:extLst>
              <a:ext uri="{FF2B5EF4-FFF2-40B4-BE49-F238E27FC236}">
                <a16:creationId xmlns:a16="http://schemas.microsoft.com/office/drawing/2014/main" id="{9E2F3F2D-6384-8647-8E6A-E183390BE5E6}"/>
              </a:ext>
            </a:extLst>
          </p:cNvPr>
          <p:cNvSpPr>
            <a:spLocks noGrp="1"/>
          </p:cNvSpPr>
          <p:nvPr>
            <p:ph type="dt" sz="half" idx="10"/>
          </p:nvPr>
        </p:nvSpPr>
        <p:spPr/>
        <p:txBody>
          <a:bodyPr/>
          <a:lstStyle/>
          <a:p>
            <a:fld id="{789F5AA9-7F4F-4443-B620-88D98BB25BFE}" type="datetime1">
              <a:rPr lang="nb-NO" noProof="0" smtClean="0"/>
              <a:t>08.05.2026</a:t>
            </a:fld>
            <a:endParaRPr lang="nb-NO" noProof="0"/>
          </a:p>
        </p:txBody>
      </p:sp>
      <p:sp>
        <p:nvSpPr>
          <p:cNvPr id="3" name="Plassholder for lysbildenummer 2">
            <a:extLst>
              <a:ext uri="{FF2B5EF4-FFF2-40B4-BE49-F238E27FC236}">
                <a16:creationId xmlns:a16="http://schemas.microsoft.com/office/drawing/2014/main" id="{A6D4EB55-D932-AA40-8C17-2EFF693DCF57}"/>
              </a:ext>
            </a:extLst>
          </p:cNvPr>
          <p:cNvSpPr>
            <a:spLocks noGrp="1"/>
          </p:cNvSpPr>
          <p:nvPr>
            <p:ph type="sldNum" sz="quarter" idx="12"/>
          </p:nvPr>
        </p:nvSpPr>
        <p:spPr/>
        <p:txBody>
          <a:bodyPr/>
          <a:lstStyle/>
          <a:p>
            <a:fld id="{92D1FE9E-ECBD-9F47-BA76-DC095C6C86A1}" type="slidenum">
              <a:rPr lang="nb-NO" noProof="0" smtClean="0"/>
              <a:pPr/>
              <a:t>17</a:t>
            </a:fld>
            <a:endParaRPr lang="nb-NO" noProof="0"/>
          </a:p>
        </p:txBody>
      </p:sp>
      <p:sp>
        <p:nvSpPr>
          <p:cNvPr id="18" name="TekstSylinder 17">
            <a:extLst>
              <a:ext uri="{FF2B5EF4-FFF2-40B4-BE49-F238E27FC236}">
                <a16:creationId xmlns:a16="http://schemas.microsoft.com/office/drawing/2014/main" id="{113235C9-D9B9-4EC4-A9E9-267AA5EE67F1}"/>
              </a:ext>
            </a:extLst>
          </p:cNvPr>
          <p:cNvSpPr txBox="1"/>
          <p:nvPr/>
        </p:nvSpPr>
        <p:spPr>
          <a:xfrm>
            <a:off x="2747608" y="1770390"/>
            <a:ext cx="2151094" cy="523220"/>
          </a:xfrm>
          <a:prstGeom prst="rect">
            <a:avLst/>
          </a:prstGeom>
          <a:noFill/>
        </p:spPr>
        <p:txBody>
          <a:bodyPr wrap="square" rtlCol="0">
            <a:spAutoFit/>
          </a:bodyPr>
          <a:lstStyle/>
          <a:p>
            <a:pPr algn="l"/>
            <a:r>
              <a:rPr lang="nb-NO" sz="1400"/>
              <a:t>Du henter barnet ditt innenfor åpningstiden</a:t>
            </a:r>
          </a:p>
        </p:txBody>
      </p:sp>
      <p:sp>
        <p:nvSpPr>
          <p:cNvPr id="19" name="TekstSylinder 18">
            <a:extLst>
              <a:ext uri="{FF2B5EF4-FFF2-40B4-BE49-F238E27FC236}">
                <a16:creationId xmlns:a16="http://schemas.microsoft.com/office/drawing/2014/main" id="{055DFC36-E81A-42E1-B31B-E85CA3CF9F7C}"/>
              </a:ext>
            </a:extLst>
          </p:cNvPr>
          <p:cNvSpPr txBox="1"/>
          <p:nvPr/>
        </p:nvSpPr>
        <p:spPr>
          <a:xfrm>
            <a:off x="5389245" y="1475144"/>
            <a:ext cx="2151094" cy="523220"/>
          </a:xfrm>
          <a:prstGeom prst="rect">
            <a:avLst/>
          </a:prstGeom>
          <a:noFill/>
        </p:spPr>
        <p:txBody>
          <a:bodyPr wrap="square" rtlCol="0">
            <a:spAutoFit/>
          </a:bodyPr>
          <a:lstStyle/>
          <a:p>
            <a:pPr algn="l"/>
            <a:r>
              <a:rPr lang="nb-NO" sz="1400"/>
              <a:t>Du viser respekt for ansatte og andres barn</a:t>
            </a:r>
          </a:p>
        </p:txBody>
      </p:sp>
      <p:grpSp>
        <p:nvGrpSpPr>
          <p:cNvPr id="22" name="Gruppe 21">
            <a:extLst>
              <a:ext uri="{FF2B5EF4-FFF2-40B4-BE49-F238E27FC236}">
                <a16:creationId xmlns:a16="http://schemas.microsoft.com/office/drawing/2014/main" id="{A164A01B-8DAB-4A3F-8154-ACE18E5421A4}"/>
              </a:ext>
            </a:extLst>
          </p:cNvPr>
          <p:cNvGrpSpPr/>
          <p:nvPr/>
        </p:nvGrpSpPr>
        <p:grpSpPr>
          <a:xfrm>
            <a:off x="9394548" y="695628"/>
            <a:ext cx="2672201" cy="4920848"/>
            <a:chOff x="4644008" y="843558"/>
            <a:chExt cx="1892999" cy="3672208"/>
          </a:xfrm>
          <a:effectLst>
            <a:outerShdw blurRad="63500" sx="102000" sy="102000" algn="ctr" rotWithShape="0">
              <a:prstClr val="black">
                <a:alpha val="40000"/>
              </a:prstClr>
            </a:outerShdw>
          </a:effectLst>
        </p:grpSpPr>
        <p:pic>
          <p:nvPicPr>
            <p:cNvPr id="23" name="Bilde 22">
              <a:extLst>
                <a:ext uri="{FF2B5EF4-FFF2-40B4-BE49-F238E27FC236}">
                  <a16:creationId xmlns:a16="http://schemas.microsoft.com/office/drawing/2014/main" id="{63BD543D-07AC-4CD7-8348-D86368F87211}"/>
                </a:ext>
              </a:extLst>
            </p:cNvPr>
            <p:cNvPicPr>
              <a:picLocks noChangeAspect="1"/>
            </p:cNvPicPr>
            <p:nvPr/>
          </p:nvPicPr>
          <p:blipFill>
            <a:blip r:embed="rId2">
              <a:alphaModFix/>
              <a:duotone>
                <a:prstClr val="black"/>
                <a:schemeClr val="accent6">
                  <a:tint val="45000"/>
                  <a:satMod val="400000"/>
                </a:schemeClr>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805448" y="2715766"/>
              <a:ext cx="1350407" cy="1800000"/>
            </a:xfrm>
            <a:prstGeom prst="rect">
              <a:avLst/>
            </a:prstGeom>
          </p:spPr>
        </p:pic>
        <p:pic>
          <p:nvPicPr>
            <p:cNvPr id="24" name="Bilde 23">
              <a:extLst>
                <a:ext uri="{FF2B5EF4-FFF2-40B4-BE49-F238E27FC236}">
                  <a16:creationId xmlns:a16="http://schemas.microsoft.com/office/drawing/2014/main" id="{8F713D96-7697-46DA-A140-733C423792F0}"/>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flipH="1">
              <a:off x="4644008" y="843558"/>
              <a:ext cx="1892999" cy="1818277"/>
            </a:xfrm>
            <a:prstGeom prst="rect">
              <a:avLst/>
            </a:prstGeom>
          </p:spPr>
        </p:pic>
      </p:grpSp>
      <p:sp>
        <p:nvSpPr>
          <p:cNvPr id="20" name="TekstSylinder 19">
            <a:extLst>
              <a:ext uri="{FF2B5EF4-FFF2-40B4-BE49-F238E27FC236}">
                <a16:creationId xmlns:a16="http://schemas.microsoft.com/office/drawing/2014/main" id="{D39C6971-FA00-40BB-9B0C-66A932A485C3}"/>
              </a:ext>
            </a:extLst>
          </p:cNvPr>
          <p:cNvSpPr txBox="1"/>
          <p:nvPr/>
        </p:nvSpPr>
        <p:spPr>
          <a:xfrm>
            <a:off x="7660619" y="2240029"/>
            <a:ext cx="2002156" cy="738664"/>
          </a:xfrm>
          <a:prstGeom prst="rect">
            <a:avLst/>
          </a:prstGeom>
          <a:noFill/>
        </p:spPr>
        <p:txBody>
          <a:bodyPr wrap="square" rtlCol="0">
            <a:spAutoFit/>
          </a:bodyPr>
          <a:lstStyle/>
          <a:p>
            <a:pPr algn="l"/>
            <a:r>
              <a:rPr lang="nb-NO" sz="1400"/>
              <a:t>Du svarer på påmeldinger og holder fristene </a:t>
            </a:r>
          </a:p>
        </p:txBody>
      </p:sp>
      <p:sp>
        <p:nvSpPr>
          <p:cNvPr id="25" name="TekstSylinder 24">
            <a:extLst>
              <a:ext uri="{FF2B5EF4-FFF2-40B4-BE49-F238E27FC236}">
                <a16:creationId xmlns:a16="http://schemas.microsoft.com/office/drawing/2014/main" id="{61983389-F020-4EB6-AF82-977A4BB0751C}"/>
              </a:ext>
            </a:extLst>
          </p:cNvPr>
          <p:cNvSpPr txBox="1"/>
          <p:nvPr/>
        </p:nvSpPr>
        <p:spPr>
          <a:xfrm>
            <a:off x="9815028" y="1343068"/>
            <a:ext cx="2002156" cy="738664"/>
          </a:xfrm>
          <a:prstGeom prst="rect">
            <a:avLst/>
          </a:prstGeom>
          <a:noFill/>
        </p:spPr>
        <p:txBody>
          <a:bodyPr wrap="square" rtlCol="0">
            <a:spAutoFit/>
          </a:bodyPr>
          <a:lstStyle/>
          <a:p>
            <a:pPr algn="l"/>
            <a:r>
              <a:rPr lang="nb-NO" sz="1400"/>
              <a:t>Du snakker positivt om skolen når du er med barnet ditt</a:t>
            </a:r>
          </a:p>
        </p:txBody>
      </p:sp>
      <p:sp>
        <p:nvSpPr>
          <p:cNvPr id="4" name="Tittel 3">
            <a:extLst>
              <a:ext uri="{FF2B5EF4-FFF2-40B4-BE49-F238E27FC236}">
                <a16:creationId xmlns:a16="http://schemas.microsoft.com/office/drawing/2014/main" id="{04A44ABF-8C6E-9946-B6C9-B09301383839}"/>
              </a:ext>
            </a:extLst>
          </p:cNvPr>
          <p:cNvSpPr>
            <a:spLocks noGrp="1"/>
          </p:cNvSpPr>
          <p:nvPr>
            <p:ph type="title"/>
          </p:nvPr>
        </p:nvSpPr>
        <p:spPr>
          <a:xfrm>
            <a:off x="199458" y="0"/>
            <a:ext cx="10515600" cy="1325563"/>
          </a:xfrm>
        </p:spPr>
        <p:txBody>
          <a:bodyPr/>
          <a:lstStyle/>
          <a:p>
            <a:r>
              <a:rPr lang="nb-NO"/>
              <a:t>Hva forventer vi av dere:</a:t>
            </a:r>
          </a:p>
        </p:txBody>
      </p:sp>
      <p:sp>
        <p:nvSpPr>
          <p:cNvPr id="5" name="TekstSylinder 4">
            <a:extLst>
              <a:ext uri="{FF2B5EF4-FFF2-40B4-BE49-F238E27FC236}">
                <a16:creationId xmlns:a16="http://schemas.microsoft.com/office/drawing/2014/main" id="{F6A84A9A-C062-4795-922C-CF40C45630D4}"/>
              </a:ext>
            </a:extLst>
          </p:cNvPr>
          <p:cNvSpPr txBox="1"/>
          <p:nvPr/>
        </p:nvSpPr>
        <p:spPr>
          <a:xfrm>
            <a:off x="412406" y="1969342"/>
            <a:ext cx="2151094" cy="738664"/>
          </a:xfrm>
          <a:prstGeom prst="rect">
            <a:avLst/>
          </a:prstGeom>
          <a:noFill/>
        </p:spPr>
        <p:txBody>
          <a:bodyPr wrap="square" rtlCol="0">
            <a:spAutoFit/>
          </a:bodyPr>
          <a:lstStyle/>
          <a:p>
            <a:pPr algn="l"/>
            <a:r>
              <a:rPr lang="nb-NO" sz="1400"/>
              <a:t>Du gir relevante beskjeder om ditt barn til oss</a:t>
            </a:r>
          </a:p>
        </p:txBody>
      </p:sp>
    </p:spTree>
    <p:extLst>
      <p:ext uri="{BB962C8B-B14F-4D97-AF65-F5344CB8AC3E}">
        <p14:creationId xmlns:p14="http://schemas.microsoft.com/office/powerpoint/2010/main" val="3408990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1E1BE-EB0E-DF87-4003-37040CE048F7}"/>
            </a:ext>
          </a:extLst>
        </p:cNvPr>
        <p:cNvGrpSpPr/>
        <p:nvPr/>
      </p:nvGrpSpPr>
      <p:grpSpPr>
        <a:xfrm>
          <a:off x="0" y="0"/>
          <a:ext cx="0" cy="0"/>
          <a:chOff x="0" y="0"/>
          <a:chExt cx="0" cy="0"/>
        </a:xfrm>
      </p:grpSpPr>
      <p:pic>
        <p:nvPicPr>
          <p:cNvPr id="7" name="Plassholder for bilde 6">
            <a:extLst>
              <a:ext uri="{FF2B5EF4-FFF2-40B4-BE49-F238E27FC236}">
                <a16:creationId xmlns:a16="http://schemas.microsoft.com/office/drawing/2014/main" id="{0B5D2586-49DD-5B38-4D89-EFE936C0A0EC}"/>
              </a:ext>
            </a:extLst>
          </p:cNvPr>
          <p:cNvPicPr>
            <a:picLocks noGrp="1" noChangeAspect="1"/>
          </p:cNvPicPr>
          <p:nvPr>
            <p:ph type="pic" sz="quarter" idx="17"/>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Lst>
          </a:blip>
          <a:srcRect l="-60909" t="400" r="22572" b="2733"/>
          <a:stretch/>
        </p:blipFill>
        <p:spPr>
          <a:xfrm>
            <a:off x="0" y="0"/>
            <a:ext cx="12193200" cy="6858000"/>
          </a:xfrm>
        </p:spPr>
      </p:pic>
      <p:sp>
        <p:nvSpPr>
          <p:cNvPr id="5" name="Plassholder for tekst 4">
            <a:extLst>
              <a:ext uri="{FF2B5EF4-FFF2-40B4-BE49-F238E27FC236}">
                <a16:creationId xmlns:a16="http://schemas.microsoft.com/office/drawing/2014/main" id="{BD7F12F8-6FA8-B769-EAE0-1785F63A8449}"/>
              </a:ext>
            </a:extLst>
          </p:cNvPr>
          <p:cNvSpPr>
            <a:spLocks noGrp="1"/>
          </p:cNvSpPr>
          <p:nvPr>
            <p:ph type="body" sz="quarter" idx="13"/>
          </p:nvPr>
        </p:nvSpPr>
        <p:spPr/>
        <p:txBody>
          <a:bodyPr>
            <a:normAutofit fontScale="77500" lnSpcReduction="20000"/>
          </a:bodyPr>
          <a:lstStyle/>
          <a:p>
            <a:r>
              <a:rPr lang="nb-NO"/>
              <a:t>Brynseng skole -og Aktivitetsskole</a:t>
            </a:r>
          </a:p>
        </p:txBody>
      </p:sp>
      <p:pic>
        <p:nvPicPr>
          <p:cNvPr id="9" name="Bilde 8">
            <a:extLst>
              <a:ext uri="{FF2B5EF4-FFF2-40B4-BE49-F238E27FC236}">
                <a16:creationId xmlns:a16="http://schemas.microsoft.com/office/drawing/2014/main" id="{3BAA77B3-042D-EF9F-EB03-E2696E445406}"/>
              </a:ext>
            </a:extLst>
          </p:cNvPr>
          <p:cNvPicPr>
            <a:picLocks noChangeAspect="1"/>
          </p:cNvPicPr>
          <p:nvPr/>
        </p:nvPicPr>
        <p:blipFill rotWithShape="1">
          <a:blip r:embed="rId4"/>
          <a:srcRect l="-1" t="92186" r="-1"/>
          <a:stretch/>
        </p:blipFill>
        <p:spPr>
          <a:xfrm>
            <a:off x="0" y="6092824"/>
            <a:ext cx="12192000" cy="765175"/>
          </a:xfrm>
          <a:prstGeom prst="rect">
            <a:avLst/>
          </a:prstGeom>
        </p:spPr>
      </p:pic>
      <p:sp>
        <p:nvSpPr>
          <p:cNvPr id="8" name="Undertittel 8">
            <a:extLst>
              <a:ext uri="{FF2B5EF4-FFF2-40B4-BE49-F238E27FC236}">
                <a16:creationId xmlns:a16="http://schemas.microsoft.com/office/drawing/2014/main" id="{7115654A-1B5A-AD48-BC7B-680FA6DD3C77}"/>
              </a:ext>
            </a:extLst>
          </p:cNvPr>
          <p:cNvSpPr txBox="1">
            <a:spLocks/>
          </p:cNvSpPr>
          <p:nvPr/>
        </p:nvSpPr>
        <p:spPr>
          <a:xfrm>
            <a:off x="1019175" y="2032000"/>
            <a:ext cx="4960190" cy="4060825"/>
          </a:xfrm>
          <a:prstGeom prst="rect">
            <a:avLst/>
          </a:prstGeom>
        </p:spPr>
        <p:txBody>
          <a:bodyPr vert="horz" lIns="0" tIns="180000" rIns="360000" bIns="45720" rtlCol="0">
            <a:normAutofit/>
          </a:bodyPr>
          <a:lstStyle>
            <a:lvl1pPr marL="0" indent="0" algn="l" defTabSz="914400" rtl="0" eaLnBrk="1" latinLnBrk="0" hangingPunct="1">
              <a:lnSpc>
                <a:spcPct val="100000"/>
              </a:lnSpc>
              <a:spcBef>
                <a:spcPts val="0"/>
              </a:spcBef>
              <a:spcAft>
                <a:spcPts val="200"/>
              </a:spcAft>
              <a:buFont typeface="Arial" panose="020B0604020202020204" pitchFamily="34" charset="0"/>
              <a:buNone/>
              <a:tabLst>
                <a:tab pos="1331913" algn="l"/>
              </a:tabLst>
              <a:defRPr sz="1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b="1"/>
              <a:t>Brynseng skole</a:t>
            </a:r>
          </a:p>
          <a:p>
            <a:r>
              <a:rPr lang="nb-NO"/>
              <a:t>Brynsengfaret 8-10</a:t>
            </a:r>
          </a:p>
          <a:p>
            <a:r>
              <a:rPr lang="nb-NO"/>
              <a:t>0667 Oslo</a:t>
            </a:r>
          </a:p>
          <a:p>
            <a:r>
              <a:rPr lang="nb-NO"/>
              <a:t>Tlf: 22 79 40 00</a:t>
            </a:r>
          </a:p>
          <a:p>
            <a:endParaRPr lang="nb-NO"/>
          </a:p>
          <a:p>
            <a:endParaRPr lang="nb-NO"/>
          </a:p>
          <a:p>
            <a:endParaRPr lang="nb-NO"/>
          </a:p>
          <a:p>
            <a:endParaRPr lang="nb-NO"/>
          </a:p>
          <a:p>
            <a:r>
              <a:rPr lang="nb-NO" sz="1600" b="1"/>
              <a:t>www.oslo.kommune.no/skole-og-utdanning</a:t>
            </a:r>
          </a:p>
          <a:p>
            <a:endParaRPr lang="nb-NO"/>
          </a:p>
        </p:txBody>
      </p:sp>
    </p:spTree>
    <p:extLst>
      <p:ext uri="{BB962C8B-B14F-4D97-AF65-F5344CB8AC3E}">
        <p14:creationId xmlns:p14="http://schemas.microsoft.com/office/powerpoint/2010/main" val="3441457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8644F5C-CAF0-D813-93CB-E961772D0BC2}"/>
              </a:ext>
            </a:extLst>
          </p:cNvPr>
          <p:cNvSpPr>
            <a:spLocks noGrp="1"/>
          </p:cNvSpPr>
          <p:nvPr>
            <p:ph type="title"/>
          </p:nvPr>
        </p:nvSpPr>
        <p:spPr>
          <a:xfrm>
            <a:off x="630936" y="640080"/>
            <a:ext cx="4818888" cy="1481328"/>
          </a:xfrm>
        </p:spPr>
        <p:txBody>
          <a:bodyPr anchor="b">
            <a:normAutofit/>
          </a:bodyPr>
          <a:lstStyle/>
          <a:p>
            <a:r>
              <a:rPr lang="nb-NO" sz="5000">
                <a:latin typeface="Arial"/>
                <a:cs typeface="Arial"/>
              </a:rPr>
              <a:t>Å være elev i 1.klasse</a:t>
            </a:r>
          </a:p>
        </p:txBody>
      </p:sp>
      <p:sp>
        <p:nvSpPr>
          <p:cNvPr id="36"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C43631C7-A3A2-0C7F-1931-BDC5F28692A0}"/>
              </a:ext>
            </a:extLst>
          </p:cNvPr>
          <p:cNvSpPr>
            <a:spLocks noGrp="1"/>
          </p:cNvSpPr>
          <p:nvPr>
            <p:ph idx="1"/>
          </p:nvPr>
        </p:nvSpPr>
        <p:spPr>
          <a:xfrm>
            <a:off x="630936" y="2660904"/>
            <a:ext cx="4818888" cy="3547872"/>
          </a:xfrm>
        </p:spPr>
        <p:txBody>
          <a:bodyPr vert="horz" lIns="91440" tIns="45720" rIns="91440" bIns="45720" rtlCol="0" anchor="t">
            <a:noAutofit/>
          </a:bodyPr>
          <a:lstStyle/>
          <a:p>
            <a:pPr>
              <a:buFont typeface="Arial"/>
              <a:buChar char="•"/>
            </a:pPr>
            <a:r>
              <a:rPr lang="nb-NO" sz="1400">
                <a:latin typeface="Arial"/>
                <a:cs typeface="Arial"/>
              </a:rPr>
              <a:t>Lek og læring skal føre til faglig, motorisk og sosial utvikling. </a:t>
            </a:r>
            <a:endParaRPr lang="en-US" sz="1400">
              <a:latin typeface="Arial"/>
              <a:cs typeface="Arial"/>
            </a:endParaRPr>
          </a:p>
          <a:p>
            <a:pPr>
              <a:buFont typeface="Arial"/>
              <a:buChar char="•"/>
            </a:pPr>
            <a:r>
              <a:rPr lang="nb-NO" sz="1400">
                <a:latin typeface="Arial"/>
                <a:cs typeface="Arial"/>
              </a:rPr>
              <a:t>Fag: norsk, matematikk, engelsk, musikk naturfag, samfunnsfag, kroppsøving, kunst og håndverk og KRLE.</a:t>
            </a:r>
            <a:endParaRPr lang="en-US" sz="1400">
              <a:latin typeface="Arial"/>
              <a:cs typeface="Arial"/>
            </a:endParaRPr>
          </a:p>
          <a:p>
            <a:pPr>
              <a:buFont typeface="Arial"/>
              <a:buChar char="•"/>
            </a:pPr>
            <a:r>
              <a:rPr lang="nb-NO" sz="1400">
                <a:latin typeface="Arial"/>
                <a:cs typeface="Arial"/>
              </a:rPr>
              <a:t>Faste rammer med klokkeslett og tider, skoledager og ferier. 190 obligatoriske skoledager (38 uker) utgjør et skoleår. </a:t>
            </a:r>
            <a:endParaRPr lang="en-US" sz="1400">
              <a:latin typeface="Arial"/>
              <a:cs typeface="Arial"/>
            </a:endParaRPr>
          </a:p>
          <a:p>
            <a:pPr>
              <a:buFont typeface="Arial"/>
              <a:buChar char="•"/>
            </a:pPr>
            <a:r>
              <a:rPr lang="nb-NO" sz="1400">
                <a:latin typeface="Arial"/>
                <a:cs typeface="Arial"/>
              </a:rPr>
              <a:t>Skoledagen starter 08.30 og slutter 13.45</a:t>
            </a:r>
            <a:endParaRPr lang="en-US" sz="1400">
              <a:latin typeface="Arial"/>
              <a:cs typeface="Arial"/>
            </a:endParaRPr>
          </a:p>
          <a:p>
            <a:pPr>
              <a:buFont typeface="Arial"/>
              <a:buChar char="•"/>
            </a:pPr>
            <a:r>
              <a:rPr lang="nb-NO" sz="1400">
                <a:latin typeface="Arial"/>
                <a:cs typeface="Arial"/>
              </a:rPr>
              <a:t>Barna er mer selvstendige enn i barnehagen. De møter læreren sin når skoledagen begynner.</a:t>
            </a:r>
            <a:endParaRPr lang="en-US" sz="1400">
              <a:latin typeface="Arial"/>
              <a:cs typeface="Arial"/>
            </a:endParaRPr>
          </a:p>
          <a:p>
            <a:pPr>
              <a:buFont typeface="Arial"/>
              <a:buChar char="•"/>
            </a:pPr>
            <a:r>
              <a:rPr lang="nb-NO" sz="1400">
                <a:latin typeface="Arial"/>
                <a:cs typeface="Arial"/>
              </a:rPr>
              <a:t>Det er færre voksne enn i barnehagen</a:t>
            </a:r>
            <a:endParaRPr lang="en-US" sz="1400">
              <a:latin typeface="Arial"/>
              <a:cs typeface="Arial"/>
            </a:endParaRPr>
          </a:p>
          <a:p>
            <a:pPr>
              <a:buFont typeface="Arial"/>
              <a:buChar char="•"/>
            </a:pPr>
            <a:r>
              <a:rPr lang="nb-NO" sz="1400">
                <a:latin typeface="Arial"/>
                <a:cs typeface="Arial"/>
              </a:rPr>
              <a:t>AKS har åpningstid fra 07.30-16.45</a:t>
            </a:r>
            <a:endParaRPr lang="en-US" sz="1400">
              <a:latin typeface="Arial"/>
              <a:cs typeface="Arial"/>
            </a:endParaRPr>
          </a:p>
          <a:p>
            <a:pPr>
              <a:buFont typeface="Arial"/>
              <a:buChar char="•"/>
            </a:pPr>
            <a:r>
              <a:rPr lang="nb-NO" sz="1400">
                <a:latin typeface="Arial"/>
                <a:cs typeface="Arial"/>
              </a:rPr>
              <a:t>Gratis kjernetid i AKS er 12 timer i uka</a:t>
            </a:r>
            <a:endParaRPr lang="nb-NO" sz="1400"/>
          </a:p>
        </p:txBody>
      </p:sp>
      <p:pic>
        <p:nvPicPr>
          <p:cNvPr id="5" name="Bilde 4" descr="Et bilde som inneholder tekst, klær, skjermbilde, sko&#10;&#10;Innhold generert av kunstig intelligens kan være feil.">
            <a:extLst>
              <a:ext uri="{FF2B5EF4-FFF2-40B4-BE49-F238E27FC236}">
                <a16:creationId xmlns:a16="http://schemas.microsoft.com/office/drawing/2014/main" id="{D80A7981-120C-6415-DD27-C55F4BF4A3E4}"/>
              </a:ext>
            </a:extLst>
          </p:cNvPr>
          <p:cNvPicPr>
            <a:picLocks noChangeAspect="1"/>
          </p:cNvPicPr>
          <p:nvPr/>
        </p:nvPicPr>
        <p:blipFill>
          <a:blip r:embed="rId2"/>
          <a:srcRect l="31362" t="40506" r="32219" b="2952"/>
          <a:stretch/>
        </p:blipFill>
        <p:spPr>
          <a:xfrm>
            <a:off x="6099048" y="1130083"/>
            <a:ext cx="5458968" cy="4597834"/>
          </a:xfrm>
          <a:prstGeom prst="rect">
            <a:avLst/>
          </a:prstGeom>
        </p:spPr>
      </p:pic>
    </p:spTree>
    <p:extLst>
      <p:ext uri="{BB962C8B-B14F-4D97-AF65-F5344CB8AC3E}">
        <p14:creationId xmlns:p14="http://schemas.microsoft.com/office/powerpoint/2010/main" val="1231188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2A00D7F-A6F7-C097-9534-B0D713B141BD}"/>
              </a:ext>
            </a:extLst>
          </p:cNvPr>
          <p:cNvSpPr>
            <a:spLocks noGrp="1"/>
          </p:cNvSpPr>
          <p:nvPr>
            <p:ph type="title"/>
          </p:nvPr>
        </p:nvSpPr>
        <p:spPr>
          <a:xfrm>
            <a:off x="572493" y="238539"/>
            <a:ext cx="11018520" cy="1434415"/>
          </a:xfrm>
        </p:spPr>
        <p:txBody>
          <a:bodyPr anchor="b">
            <a:normAutofit/>
          </a:bodyPr>
          <a:lstStyle/>
          <a:p>
            <a:r>
              <a:rPr lang="nb-NO" sz="5400">
                <a:latin typeface="Arial"/>
                <a:cs typeface="Arial"/>
              </a:rPr>
              <a:t>Hvem er vi på Brynseng?</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FB90211F-A226-F8AC-6972-0AC8E4081C5D}"/>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nb-NO" sz="2000">
                <a:latin typeface="Arial"/>
                <a:cs typeface="Arial"/>
              </a:rPr>
              <a:t>Rektor: Vibeke </a:t>
            </a:r>
          </a:p>
          <a:p>
            <a:r>
              <a:rPr lang="nb-NO" sz="2000">
                <a:latin typeface="Arial"/>
                <a:cs typeface="Arial"/>
              </a:rPr>
              <a:t>Assisterende rektor: Margareth </a:t>
            </a:r>
          </a:p>
          <a:p>
            <a:r>
              <a:rPr lang="nb-NO" sz="2000">
                <a:latin typeface="Arial"/>
                <a:cs typeface="Arial"/>
              </a:rPr>
              <a:t>Avdelingsleder 7.- 8.trinn: Magne</a:t>
            </a:r>
          </a:p>
          <a:p>
            <a:r>
              <a:rPr lang="nb-NO" sz="2000">
                <a:latin typeface="Arial"/>
                <a:cs typeface="Arial"/>
              </a:rPr>
              <a:t>AKS-leder: Karine</a:t>
            </a:r>
          </a:p>
          <a:p>
            <a:r>
              <a:rPr lang="nb-NO" sz="2000">
                <a:latin typeface="Arial"/>
                <a:cs typeface="Arial"/>
              </a:rPr>
              <a:t>Baseleder: Hege</a:t>
            </a:r>
          </a:p>
          <a:p>
            <a:r>
              <a:rPr lang="nb-NO" sz="2000">
                <a:latin typeface="Arial"/>
                <a:cs typeface="Arial"/>
              </a:rPr>
              <a:t>Sosiallærer: Anders</a:t>
            </a:r>
          </a:p>
          <a:p>
            <a:r>
              <a:rPr lang="nb-NO" sz="2000">
                <a:latin typeface="Arial"/>
                <a:cs typeface="Arial"/>
              </a:rPr>
              <a:t>Lærere og assistenter</a:t>
            </a:r>
          </a:p>
          <a:p>
            <a:r>
              <a:rPr lang="nb-NO" sz="2000">
                <a:latin typeface="Arial"/>
                <a:cs typeface="Arial"/>
              </a:rPr>
              <a:t>Helsesykepleier: </a:t>
            </a:r>
            <a:r>
              <a:rPr lang="nb-NO" sz="2000" err="1">
                <a:latin typeface="Arial"/>
                <a:cs typeface="Arial"/>
              </a:rPr>
              <a:t>Piia</a:t>
            </a:r>
            <a:endParaRPr lang="nb-NO" sz="2000">
              <a:latin typeface="Arial"/>
              <a:cs typeface="Arial"/>
            </a:endParaRPr>
          </a:p>
          <a:p>
            <a:r>
              <a:rPr lang="nb-NO" sz="2000">
                <a:latin typeface="Arial"/>
                <a:cs typeface="Arial"/>
              </a:rPr>
              <a:t>Driftsleder: Jimmy</a:t>
            </a:r>
          </a:p>
          <a:p>
            <a:r>
              <a:rPr lang="nb-NO" sz="2000">
                <a:latin typeface="Arial"/>
                <a:cs typeface="Arial"/>
              </a:rPr>
              <a:t>Administrativ leder: Sara</a:t>
            </a:r>
          </a:p>
        </p:txBody>
      </p:sp>
      <p:pic>
        <p:nvPicPr>
          <p:cNvPr id="4" name="Bilde 3" descr="Tegning hjerte musematter | Unike motiver | Spreadshirt">
            <a:extLst>
              <a:ext uri="{FF2B5EF4-FFF2-40B4-BE49-F238E27FC236}">
                <a16:creationId xmlns:a16="http://schemas.microsoft.com/office/drawing/2014/main" id="{463FE837-EDE9-4C65-FC85-638C4948C58C}"/>
              </a:ext>
            </a:extLst>
          </p:cNvPr>
          <p:cNvPicPr>
            <a:picLocks noChangeAspect="1"/>
          </p:cNvPicPr>
          <p:nvPr/>
        </p:nvPicPr>
        <p:blipFill>
          <a:blip r:embed="rId2"/>
          <a:srcRect l="599" r="3193" b="-3"/>
          <a:stretch/>
        </p:blipFill>
        <p:spPr>
          <a:xfrm>
            <a:off x="7675658" y="2093976"/>
            <a:ext cx="3941064" cy="4096512"/>
          </a:xfrm>
          <a:prstGeom prst="rect">
            <a:avLst/>
          </a:prstGeom>
        </p:spPr>
      </p:pic>
    </p:spTree>
    <p:extLst>
      <p:ext uri="{BB962C8B-B14F-4D97-AF65-F5344CB8AC3E}">
        <p14:creationId xmlns:p14="http://schemas.microsoft.com/office/powerpoint/2010/main" val="2348961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E0502A-F339-6628-A4A9-588CB08818E8}"/>
              </a:ext>
            </a:extLst>
          </p:cNvPr>
          <p:cNvSpPr>
            <a:spLocks noGrp="1"/>
          </p:cNvSpPr>
          <p:nvPr>
            <p:ph type="title"/>
          </p:nvPr>
        </p:nvSpPr>
        <p:spPr>
          <a:xfrm>
            <a:off x="481013" y="3752849"/>
            <a:ext cx="3290887" cy="2452687"/>
          </a:xfrm>
        </p:spPr>
        <p:txBody>
          <a:bodyPr anchor="ctr">
            <a:normAutofit/>
          </a:bodyPr>
          <a:lstStyle/>
          <a:p>
            <a:pPr algn="ctr"/>
            <a:r>
              <a:rPr lang="nb-NO" sz="3600">
                <a:latin typeface="Arial"/>
                <a:cs typeface="Arial"/>
              </a:rPr>
              <a:t>1.klasse på Brynseng</a:t>
            </a:r>
            <a:endParaRPr lang="nb-NO"/>
          </a:p>
        </p:txBody>
      </p:sp>
      <p:pic>
        <p:nvPicPr>
          <p:cNvPr id="5" name="Bilde 4" descr="Et bilde som inneholder Menneskeansikt, klær, smil, person&#10;&#10;Innhold generert av kunstig intelligens kan være feil.">
            <a:extLst>
              <a:ext uri="{FF2B5EF4-FFF2-40B4-BE49-F238E27FC236}">
                <a16:creationId xmlns:a16="http://schemas.microsoft.com/office/drawing/2014/main" id="{B4A65A26-E705-FB84-BE19-FF91209AEBFA}"/>
              </a:ext>
            </a:extLst>
          </p:cNvPr>
          <p:cNvPicPr>
            <a:picLocks noChangeAspect="1"/>
          </p:cNvPicPr>
          <p:nvPr/>
        </p:nvPicPr>
        <p:blipFill>
          <a:blip r:embed="rId2"/>
          <a:srcRect t="29659" b="2044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Plassholder for innhold 2">
            <a:extLst>
              <a:ext uri="{FF2B5EF4-FFF2-40B4-BE49-F238E27FC236}">
                <a16:creationId xmlns:a16="http://schemas.microsoft.com/office/drawing/2014/main" id="{D550D2A1-B827-07A8-04DA-245A3DE0A992}"/>
              </a:ext>
            </a:extLst>
          </p:cNvPr>
          <p:cNvSpPr>
            <a:spLocks noGrp="1"/>
          </p:cNvSpPr>
          <p:nvPr>
            <p:ph idx="1"/>
          </p:nvPr>
        </p:nvSpPr>
        <p:spPr>
          <a:xfrm>
            <a:off x="3456763" y="3731974"/>
            <a:ext cx="8252632" cy="3000699"/>
          </a:xfrm>
        </p:spPr>
        <p:txBody>
          <a:bodyPr vert="horz" lIns="91440" tIns="45720" rIns="91440" bIns="45720" rtlCol="0" anchor="ctr">
            <a:normAutofit fontScale="92500" lnSpcReduction="20000"/>
          </a:bodyPr>
          <a:lstStyle/>
          <a:p>
            <a:r>
              <a:rPr lang="nb-NO" sz="1500">
                <a:latin typeface="Arial"/>
                <a:cs typeface="Arial"/>
              </a:rPr>
              <a:t>Det vil være to grupper/klasser på 1.trinn med 28 elever i hver gruppe. </a:t>
            </a:r>
            <a:endParaRPr lang="en-US" sz="1500">
              <a:latin typeface="Arial"/>
              <a:cs typeface="Arial"/>
            </a:endParaRPr>
          </a:p>
          <a:p>
            <a:r>
              <a:rPr lang="nb-NO" sz="1500">
                <a:latin typeface="Arial"/>
                <a:cs typeface="Arial"/>
              </a:rPr>
              <a:t>Det vil være en kontaktlærer og en assistent i hver klasse, ressurslærer og spesialpedagog på trinet.</a:t>
            </a:r>
            <a:endParaRPr lang="en-US" sz="1500">
              <a:latin typeface="Arial"/>
              <a:cs typeface="Arial"/>
            </a:endParaRPr>
          </a:p>
          <a:p>
            <a:r>
              <a:rPr lang="nb-NO" sz="1500">
                <a:latin typeface="Arial"/>
                <a:cs typeface="Arial"/>
              </a:rPr>
              <a:t>Elevene vil bli delt inn i to grupper ved skolestart, disse gruppene vil vi ha frem til høstferien. Klassene vil være blandet på tvers av barnehagene. </a:t>
            </a:r>
          </a:p>
          <a:p>
            <a:r>
              <a:rPr lang="nb-NO" sz="1500">
                <a:latin typeface="Arial"/>
                <a:cs typeface="Arial"/>
              </a:rPr>
              <a:t>Klassesammensetningen er gjort ut fra informasjon fra barnehagene, observasjoner på besøksdager og førskoledager, antall jenter-gutter og særskilte behov meldt fra barnehagen/PPT.</a:t>
            </a:r>
          </a:p>
          <a:p>
            <a:r>
              <a:rPr lang="nb-NO" sz="1500">
                <a:latin typeface="Arial"/>
                <a:cs typeface="Arial"/>
              </a:rPr>
              <a:t>Vi gjør så godt vi kan, og har god erfaring med klassesammensetningene</a:t>
            </a:r>
            <a:r>
              <a:rPr lang="nb-NO" sz="1500">
                <a:latin typeface="Arial"/>
                <a:cs typeface="Arial"/>
                <a:sym typeface="Wingdings" pitchFamily="2" charset="2"/>
              </a:rPr>
              <a:t></a:t>
            </a:r>
            <a:endParaRPr lang="nb-NO" sz="1500">
              <a:latin typeface="Arial"/>
              <a:cs typeface="Arial"/>
            </a:endParaRPr>
          </a:p>
          <a:p>
            <a:r>
              <a:rPr lang="en-US" sz="1500">
                <a:latin typeface="Arial"/>
                <a:cs typeface="Arial"/>
              </a:rPr>
              <a:t>Vi sender </a:t>
            </a:r>
            <a:r>
              <a:rPr lang="en-US" sz="1500" err="1">
                <a:latin typeface="Arial"/>
                <a:cs typeface="Arial"/>
              </a:rPr>
              <a:t>ut</a:t>
            </a:r>
            <a:r>
              <a:rPr lang="en-US" sz="1500">
                <a:latin typeface="Arial"/>
                <a:cs typeface="Arial"/>
              </a:rPr>
              <a:t> </a:t>
            </a:r>
            <a:r>
              <a:rPr lang="en-US" sz="1500" err="1">
                <a:latin typeface="Arial"/>
                <a:cs typeface="Arial"/>
              </a:rPr>
              <a:t>gruppene</a:t>
            </a:r>
            <a:r>
              <a:rPr lang="en-US" sz="1500">
                <a:latin typeface="Arial"/>
                <a:cs typeface="Arial"/>
              </a:rPr>
              <a:t>/</a:t>
            </a:r>
            <a:r>
              <a:rPr lang="en-US" sz="1500" err="1">
                <a:latin typeface="Arial"/>
                <a:cs typeface="Arial"/>
              </a:rPr>
              <a:t>klassene</a:t>
            </a:r>
            <a:r>
              <a:rPr lang="en-US" sz="1500">
                <a:latin typeface="Arial"/>
                <a:cs typeface="Arial"/>
              </a:rPr>
              <a:t> </a:t>
            </a:r>
            <a:r>
              <a:rPr lang="en-US" sz="1500" err="1">
                <a:latin typeface="Arial"/>
                <a:cs typeface="Arial"/>
              </a:rPr>
              <a:t>før</a:t>
            </a:r>
            <a:r>
              <a:rPr lang="en-US" sz="1500">
                <a:latin typeface="Arial"/>
                <a:cs typeface="Arial"/>
              </a:rPr>
              <a:t> </a:t>
            </a:r>
            <a:r>
              <a:rPr lang="en-US" sz="1500" err="1">
                <a:latin typeface="Arial"/>
                <a:cs typeface="Arial"/>
              </a:rPr>
              <a:t>sommerferien</a:t>
            </a:r>
            <a:r>
              <a:rPr lang="en-US" sz="1500">
                <a:latin typeface="Arial"/>
                <a:cs typeface="Arial"/>
              </a:rPr>
              <a:t>.</a:t>
            </a:r>
          </a:p>
          <a:p>
            <a:r>
              <a:rPr lang="nb-NO" sz="1500">
                <a:latin typeface="Arial"/>
                <a:cs typeface="Arial"/>
              </a:rPr>
              <a:t>Legger vekt på varierte dager med mye lek og fysisk aktivitet. </a:t>
            </a:r>
            <a:endParaRPr lang="en-US" sz="1500">
              <a:latin typeface="Arial"/>
              <a:cs typeface="Arial"/>
            </a:endParaRPr>
          </a:p>
          <a:p>
            <a:r>
              <a:rPr lang="nb-NO" sz="1500">
                <a:latin typeface="Arial"/>
                <a:cs typeface="Arial"/>
              </a:rPr>
              <a:t>Arbeider systematisk med lesing og regning.</a:t>
            </a:r>
            <a:endParaRPr lang="en-US" sz="1500">
              <a:latin typeface="Arial"/>
              <a:cs typeface="Arial"/>
            </a:endParaRPr>
          </a:p>
          <a:p>
            <a:r>
              <a:rPr lang="nb-NO" sz="1500">
                <a:latin typeface="Arial"/>
                <a:cs typeface="Arial"/>
              </a:rPr>
              <a:t>Grunnleggende ferdigheter: Lese, skrive, regne, uttrykke seg muntlig og digitale ferdigheter. </a:t>
            </a:r>
            <a:endParaRPr lang="nb-NO" sz="1500"/>
          </a:p>
        </p:txBody>
      </p:sp>
    </p:spTree>
    <p:extLst>
      <p:ext uri="{BB962C8B-B14F-4D97-AF65-F5344CB8AC3E}">
        <p14:creationId xmlns:p14="http://schemas.microsoft.com/office/powerpoint/2010/main" val="4252276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0CC7502-EA98-5A85-98F5-9D7A0903A59E}"/>
              </a:ext>
            </a:extLst>
          </p:cNvPr>
          <p:cNvSpPr>
            <a:spLocks noGrp="1"/>
          </p:cNvSpPr>
          <p:nvPr>
            <p:ph type="title"/>
          </p:nvPr>
        </p:nvSpPr>
        <p:spPr>
          <a:xfrm>
            <a:off x="838198" y="547815"/>
            <a:ext cx="5167185" cy="1680519"/>
          </a:xfrm>
        </p:spPr>
        <p:txBody>
          <a:bodyPr vert="horz" lIns="91440" tIns="45720" rIns="91440" bIns="45720" rtlCol="0" anchor="ctr">
            <a:normAutofit/>
          </a:bodyPr>
          <a:lstStyle/>
          <a:p>
            <a:r>
              <a:rPr lang="en-US" sz="4000" err="1">
                <a:latin typeface="Arial"/>
                <a:cs typeface="Arial"/>
              </a:rPr>
              <a:t>Dagsplan</a:t>
            </a:r>
            <a:r>
              <a:rPr lang="en-US" sz="4000">
                <a:latin typeface="Arial"/>
                <a:cs typeface="Arial"/>
              </a:rPr>
              <a:t> </a:t>
            </a:r>
            <a:r>
              <a:rPr lang="en-US" sz="4000" err="1">
                <a:latin typeface="Arial"/>
                <a:cs typeface="Arial"/>
              </a:rPr>
              <a:t>i</a:t>
            </a:r>
            <a:r>
              <a:rPr lang="en-US" sz="4000">
                <a:latin typeface="Arial"/>
                <a:cs typeface="Arial"/>
              </a:rPr>
              <a:t> 1.klasse</a:t>
            </a:r>
          </a:p>
        </p:txBody>
      </p:sp>
      <p:sp>
        <p:nvSpPr>
          <p:cNvPr id="8" name="TekstSylinder 7">
            <a:extLst>
              <a:ext uri="{FF2B5EF4-FFF2-40B4-BE49-F238E27FC236}">
                <a16:creationId xmlns:a16="http://schemas.microsoft.com/office/drawing/2014/main" id="{33CE67BE-82BC-6514-4F41-F3E512A18B38}"/>
              </a:ext>
            </a:extLst>
          </p:cNvPr>
          <p:cNvSpPr txBox="1"/>
          <p:nvPr/>
        </p:nvSpPr>
        <p:spPr>
          <a:xfrm>
            <a:off x="6687660" y="4963240"/>
            <a:ext cx="5178960" cy="168051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nb-NO" sz="2000" b="1" noProof="1">
                <a:latin typeface="Arial"/>
                <a:cs typeface="Arial"/>
              </a:rPr>
              <a:t>Deltidsplass AKS: </a:t>
            </a:r>
          </a:p>
          <a:p>
            <a:pPr marL="285750" indent="-228600">
              <a:lnSpc>
                <a:spcPct val="90000"/>
              </a:lnSpc>
              <a:spcAft>
                <a:spcPts val="600"/>
              </a:spcAft>
              <a:buFont typeface="Arial" panose="020B0604020202020204" pitchFamily="34" charset="0"/>
              <a:buChar char="•"/>
            </a:pPr>
            <a:r>
              <a:rPr lang="nb-NO" sz="2000" noProof="1">
                <a:latin typeface="Arial"/>
                <a:cs typeface="Arial"/>
              </a:rPr>
              <a:t>Inntil 12 timer i uka fordeles jevnt etter skoletid</a:t>
            </a:r>
          </a:p>
          <a:p>
            <a:pPr marL="285750" indent="-228600">
              <a:lnSpc>
                <a:spcPct val="90000"/>
              </a:lnSpc>
              <a:spcAft>
                <a:spcPts val="600"/>
              </a:spcAft>
              <a:buFont typeface="Arial" panose="020B0604020202020204" pitchFamily="34" charset="0"/>
              <a:buChar char="•"/>
            </a:pPr>
            <a:r>
              <a:rPr lang="nb-NO" sz="2000" noProof="1">
                <a:latin typeface="Arial"/>
                <a:cs typeface="Arial"/>
              </a:rPr>
              <a:t>I ferier kan barna være på AKS mandager og onsdager</a:t>
            </a:r>
          </a:p>
        </p:txBody>
      </p:sp>
      <p:pic>
        <p:nvPicPr>
          <p:cNvPr id="9" name="Bilde 8" descr="Arbeidsplan 2020-2021">
            <a:extLst>
              <a:ext uri="{FF2B5EF4-FFF2-40B4-BE49-F238E27FC236}">
                <a16:creationId xmlns:a16="http://schemas.microsoft.com/office/drawing/2014/main" id="{DDB540A0-111A-E767-C5DC-85D53E7B3895}"/>
              </a:ext>
            </a:extLst>
          </p:cNvPr>
          <p:cNvPicPr>
            <a:picLocks noChangeAspect="1"/>
          </p:cNvPicPr>
          <p:nvPr/>
        </p:nvPicPr>
        <p:blipFill>
          <a:blip r:embed="rId2"/>
          <a:stretch>
            <a:fillRect/>
          </a:stretch>
        </p:blipFill>
        <p:spPr>
          <a:xfrm>
            <a:off x="912440" y="2421924"/>
            <a:ext cx="5018700" cy="3711146"/>
          </a:xfrm>
          <a:prstGeom prst="rect">
            <a:avLst/>
          </a:prstGeom>
        </p:spPr>
      </p:pic>
      <p:graphicFrame>
        <p:nvGraphicFramePr>
          <p:cNvPr id="7" name="Plassholder for innhold 6">
            <a:extLst>
              <a:ext uri="{FF2B5EF4-FFF2-40B4-BE49-F238E27FC236}">
                <a16:creationId xmlns:a16="http://schemas.microsoft.com/office/drawing/2014/main" id="{3404F9B4-2E55-62C6-42F2-D3654D262528}"/>
              </a:ext>
            </a:extLst>
          </p:cNvPr>
          <p:cNvGraphicFramePr>
            <a:graphicFrameLocks noGrp="1"/>
          </p:cNvGraphicFramePr>
          <p:nvPr>
            <p:ph idx="1"/>
            <p:extLst>
              <p:ext uri="{D42A27DB-BD31-4B8C-83A1-F6EECF244321}">
                <p14:modId xmlns:p14="http://schemas.microsoft.com/office/powerpoint/2010/main" val="1202898516"/>
              </p:ext>
            </p:extLst>
          </p:nvPr>
        </p:nvGraphicFramePr>
        <p:xfrm>
          <a:off x="6853596" y="668280"/>
          <a:ext cx="4858863" cy="3711150"/>
        </p:xfrm>
        <a:graphic>
          <a:graphicData uri="http://schemas.openxmlformats.org/drawingml/2006/table">
            <a:tbl>
              <a:tblPr firstRow="1" bandRow="1">
                <a:tableStyleId>{8799B23B-EC83-4686-B30A-512413B5E67A}</a:tableStyleId>
              </a:tblPr>
              <a:tblGrid>
                <a:gridCol w="1447024">
                  <a:extLst>
                    <a:ext uri="{9D8B030D-6E8A-4147-A177-3AD203B41FA5}">
                      <a16:colId xmlns:a16="http://schemas.microsoft.com/office/drawing/2014/main" val="1739337852"/>
                    </a:ext>
                  </a:extLst>
                </a:gridCol>
                <a:gridCol w="3411839">
                  <a:extLst>
                    <a:ext uri="{9D8B030D-6E8A-4147-A177-3AD203B41FA5}">
                      <a16:colId xmlns:a16="http://schemas.microsoft.com/office/drawing/2014/main" val="1432071251"/>
                    </a:ext>
                  </a:extLst>
                </a:gridCol>
              </a:tblGrid>
              <a:tr h="335989">
                <a:tc>
                  <a:txBody>
                    <a:bodyPr/>
                    <a:lstStyle/>
                    <a:p>
                      <a:r>
                        <a:rPr lang="nb-NO" sz="1500">
                          <a:latin typeface="Arial"/>
                        </a:rPr>
                        <a:t>Tid </a:t>
                      </a:r>
                    </a:p>
                  </a:txBody>
                  <a:tcPr marL="76361" marR="76361" marT="38181" marB="38181"/>
                </a:tc>
                <a:tc>
                  <a:txBody>
                    <a:bodyPr/>
                    <a:lstStyle/>
                    <a:p>
                      <a:r>
                        <a:rPr lang="nb-NO" sz="1500">
                          <a:latin typeface="Arial"/>
                        </a:rPr>
                        <a:t>Mandag</a:t>
                      </a:r>
                    </a:p>
                  </a:txBody>
                  <a:tcPr marL="76361" marR="76361" marT="38181" marB="38181"/>
                </a:tc>
                <a:extLst>
                  <a:ext uri="{0D108BD9-81ED-4DB2-BD59-A6C34878D82A}">
                    <a16:rowId xmlns:a16="http://schemas.microsoft.com/office/drawing/2014/main" val="1664970974"/>
                  </a:ext>
                </a:extLst>
              </a:tr>
              <a:tr h="335989">
                <a:tc>
                  <a:txBody>
                    <a:bodyPr/>
                    <a:lstStyle/>
                    <a:p>
                      <a:r>
                        <a:rPr lang="nb-NO" sz="1500">
                          <a:latin typeface="Arial"/>
                        </a:rPr>
                        <a:t>O7.30-08.30 </a:t>
                      </a:r>
                    </a:p>
                  </a:txBody>
                  <a:tcPr marL="76361" marR="76361" marT="38181" marB="38181"/>
                </a:tc>
                <a:tc>
                  <a:txBody>
                    <a:bodyPr/>
                    <a:lstStyle/>
                    <a:p>
                      <a:r>
                        <a:rPr lang="nb-NO" sz="1500" err="1">
                          <a:latin typeface="Arial"/>
                        </a:rPr>
                        <a:t>MorgenAKS</a:t>
                      </a:r>
                      <a:r>
                        <a:rPr lang="nb-NO" sz="1500">
                          <a:latin typeface="Arial"/>
                        </a:rPr>
                        <a:t> på </a:t>
                      </a:r>
                      <a:r>
                        <a:rPr lang="nb-NO" sz="1500" err="1">
                          <a:latin typeface="Arial"/>
                        </a:rPr>
                        <a:t>basen+ute</a:t>
                      </a:r>
                      <a:r>
                        <a:rPr lang="nb-NO" sz="1500">
                          <a:latin typeface="Arial"/>
                        </a:rPr>
                        <a:t> fra 8.15</a:t>
                      </a:r>
                    </a:p>
                  </a:txBody>
                  <a:tcPr marL="76361" marR="76361" marT="38181" marB="38181"/>
                </a:tc>
                <a:extLst>
                  <a:ext uri="{0D108BD9-81ED-4DB2-BD59-A6C34878D82A}">
                    <a16:rowId xmlns:a16="http://schemas.microsoft.com/office/drawing/2014/main" val="2696507676"/>
                  </a:ext>
                </a:extLst>
              </a:tr>
              <a:tr h="794155">
                <a:tc>
                  <a:txBody>
                    <a:bodyPr/>
                    <a:lstStyle/>
                    <a:p>
                      <a:r>
                        <a:rPr lang="nb-NO" sz="1500">
                          <a:latin typeface="Arial"/>
                        </a:rPr>
                        <a:t>08.30-10.30</a:t>
                      </a:r>
                    </a:p>
                  </a:txBody>
                  <a:tcPr marL="76361" marR="76361" marT="38181" marB="38181"/>
                </a:tc>
                <a:tc>
                  <a:txBody>
                    <a:bodyPr/>
                    <a:lstStyle/>
                    <a:p>
                      <a:r>
                        <a:rPr lang="nb-NO" sz="1500">
                          <a:latin typeface="Arial"/>
                        </a:rPr>
                        <a:t>Morgensamling</a:t>
                      </a:r>
                    </a:p>
                    <a:p>
                      <a:pPr lvl="0">
                        <a:buNone/>
                      </a:pPr>
                      <a:r>
                        <a:rPr lang="nb-NO" sz="1500">
                          <a:latin typeface="Arial"/>
                        </a:rPr>
                        <a:t>Gjennomgang av dagsplan</a:t>
                      </a:r>
                    </a:p>
                    <a:p>
                      <a:pPr lvl="0">
                        <a:buNone/>
                      </a:pPr>
                      <a:r>
                        <a:rPr lang="nb-NO" sz="1500">
                          <a:latin typeface="Arial"/>
                        </a:rPr>
                        <a:t>Stasjoner i norsk/matematikk</a:t>
                      </a:r>
                    </a:p>
                  </a:txBody>
                  <a:tcPr marL="76361" marR="76361" marT="38181" marB="38181"/>
                </a:tc>
                <a:extLst>
                  <a:ext uri="{0D108BD9-81ED-4DB2-BD59-A6C34878D82A}">
                    <a16:rowId xmlns:a16="http://schemas.microsoft.com/office/drawing/2014/main" val="3072036032"/>
                  </a:ext>
                </a:extLst>
              </a:tr>
              <a:tr h="335989">
                <a:tc>
                  <a:txBody>
                    <a:bodyPr/>
                    <a:lstStyle/>
                    <a:p>
                      <a:r>
                        <a:rPr lang="nb-NO" sz="1500">
                          <a:latin typeface="Arial"/>
                        </a:rPr>
                        <a:t>10.30-11.00 </a:t>
                      </a:r>
                    </a:p>
                  </a:txBody>
                  <a:tcPr marL="76361" marR="76361" marT="38181" marB="38181"/>
                </a:tc>
                <a:tc>
                  <a:txBody>
                    <a:bodyPr/>
                    <a:lstStyle/>
                    <a:p>
                      <a:r>
                        <a:rPr lang="nb-NO" sz="1500">
                          <a:latin typeface="Arial"/>
                        </a:rPr>
                        <a:t>Spising </a:t>
                      </a:r>
                    </a:p>
                  </a:txBody>
                  <a:tcPr marL="76361" marR="76361" marT="38181" marB="38181"/>
                </a:tc>
                <a:extLst>
                  <a:ext uri="{0D108BD9-81ED-4DB2-BD59-A6C34878D82A}">
                    <a16:rowId xmlns:a16="http://schemas.microsoft.com/office/drawing/2014/main" val="1489355372"/>
                  </a:ext>
                </a:extLst>
              </a:tr>
              <a:tr h="335989">
                <a:tc>
                  <a:txBody>
                    <a:bodyPr/>
                    <a:lstStyle/>
                    <a:p>
                      <a:r>
                        <a:rPr lang="nb-NO" sz="1500">
                          <a:latin typeface="Arial"/>
                        </a:rPr>
                        <a:t>11.00-11.30</a:t>
                      </a:r>
                    </a:p>
                  </a:txBody>
                  <a:tcPr marL="76361" marR="76361" marT="38181" marB="38181"/>
                </a:tc>
                <a:tc>
                  <a:txBody>
                    <a:bodyPr/>
                    <a:lstStyle/>
                    <a:p>
                      <a:r>
                        <a:rPr lang="nb-NO" sz="1500">
                          <a:latin typeface="Arial"/>
                        </a:rPr>
                        <a:t>Storefri </a:t>
                      </a:r>
                    </a:p>
                  </a:txBody>
                  <a:tcPr marL="76361" marR="76361" marT="38181" marB="38181"/>
                </a:tc>
                <a:extLst>
                  <a:ext uri="{0D108BD9-81ED-4DB2-BD59-A6C34878D82A}">
                    <a16:rowId xmlns:a16="http://schemas.microsoft.com/office/drawing/2014/main" val="3356405995"/>
                  </a:ext>
                </a:extLst>
              </a:tr>
              <a:tr h="335989">
                <a:tc>
                  <a:txBody>
                    <a:bodyPr/>
                    <a:lstStyle/>
                    <a:p>
                      <a:r>
                        <a:rPr lang="nb-NO" sz="1500">
                          <a:latin typeface="Arial"/>
                        </a:rPr>
                        <a:t>11.30-12.30</a:t>
                      </a:r>
                    </a:p>
                  </a:txBody>
                  <a:tcPr marL="76361" marR="76361" marT="38181" marB="38181"/>
                </a:tc>
                <a:tc>
                  <a:txBody>
                    <a:bodyPr/>
                    <a:lstStyle/>
                    <a:p>
                      <a:r>
                        <a:rPr lang="nb-NO" sz="1500">
                          <a:latin typeface="Arial"/>
                        </a:rPr>
                        <a:t>Tema </a:t>
                      </a:r>
                    </a:p>
                  </a:txBody>
                  <a:tcPr marL="76361" marR="76361" marT="38181" marB="38181"/>
                </a:tc>
                <a:extLst>
                  <a:ext uri="{0D108BD9-81ED-4DB2-BD59-A6C34878D82A}">
                    <a16:rowId xmlns:a16="http://schemas.microsoft.com/office/drawing/2014/main" val="38833815"/>
                  </a:ext>
                </a:extLst>
              </a:tr>
              <a:tr h="335989">
                <a:tc>
                  <a:txBody>
                    <a:bodyPr/>
                    <a:lstStyle/>
                    <a:p>
                      <a:pPr lvl="0">
                        <a:buNone/>
                      </a:pPr>
                      <a:r>
                        <a:rPr lang="nb-NO" sz="1500">
                          <a:latin typeface="Arial"/>
                        </a:rPr>
                        <a:t>12.30-12.45</a:t>
                      </a:r>
                    </a:p>
                  </a:txBody>
                  <a:tcPr marL="76361" marR="76361" marT="38181" marB="38181"/>
                </a:tc>
                <a:tc>
                  <a:txBody>
                    <a:bodyPr/>
                    <a:lstStyle/>
                    <a:p>
                      <a:pPr lvl="0">
                        <a:buNone/>
                      </a:pPr>
                      <a:r>
                        <a:rPr lang="nb-NO" sz="1500" err="1">
                          <a:latin typeface="Arial"/>
                        </a:rPr>
                        <a:t>Lillefri</a:t>
                      </a:r>
                    </a:p>
                  </a:txBody>
                  <a:tcPr marL="76361" marR="76361" marT="38181" marB="38181"/>
                </a:tc>
                <a:extLst>
                  <a:ext uri="{0D108BD9-81ED-4DB2-BD59-A6C34878D82A}">
                    <a16:rowId xmlns:a16="http://schemas.microsoft.com/office/drawing/2014/main" val="584472156"/>
                  </a:ext>
                </a:extLst>
              </a:tr>
              <a:tr h="335989">
                <a:tc>
                  <a:txBody>
                    <a:bodyPr/>
                    <a:lstStyle/>
                    <a:p>
                      <a:pPr lvl="0">
                        <a:buNone/>
                      </a:pPr>
                      <a:r>
                        <a:rPr lang="nb-NO" sz="1500">
                          <a:latin typeface="Arial"/>
                        </a:rPr>
                        <a:t>12.45-13.45</a:t>
                      </a:r>
                    </a:p>
                  </a:txBody>
                  <a:tcPr marL="76361" marR="76361" marT="38181" marB="38181"/>
                </a:tc>
                <a:tc>
                  <a:txBody>
                    <a:bodyPr/>
                    <a:lstStyle/>
                    <a:p>
                      <a:pPr lvl="0">
                        <a:buNone/>
                      </a:pPr>
                      <a:r>
                        <a:rPr lang="nb-NO" sz="1500">
                          <a:latin typeface="Arial"/>
                        </a:rPr>
                        <a:t>Tema</a:t>
                      </a:r>
                    </a:p>
                  </a:txBody>
                  <a:tcPr marL="76361" marR="76361" marT="38181" marB="38181"/>
                </a:tc>
                <a:extLst>
                  <a:ext uri="{0D108BD9-81ED-4DB2-BD59-A6C34878D82A}">
                    <a16:rowId xmlns:a16="http://schemas.microsoft.com/office/drawing/2014/main" val="3570773689"/>
                  </a:ext>
                </a:extLst>
              </a:tr>
              <a:tr h="565072">
                <a:tc>
                  <a:txBody>
                    <a:bodyPr/>
                    <a:lstStyle/>
                    <a:p>
                      <a:pPr lvl="0">
                        <a:buNone/>
                      </a:pPr>
                      <a:r>
                        <a:rPr lang="nb-NO" sz="1500">
                          <a:latin typeface="Arial"/>
                        </a:rPr>
                        <a:t>13.45-16.45</a:t>
                      </a:r>
                    </a:p>
                  </a:txBody>
                  <a:tcPr marL="76361" marR="76361" marT="38181" marB="38181"/>
                </a:tc>
                <a:tc>
                  <a:txBody>
                    <a:bodyPr/>
                    <a:lstStyle/>
                    <a:p>
                      <a:pPr lvl="0">
                        <a:buNone/>
                      </a:pPr>
                      <a:r>
                        <a:rPr lang="nb-NO" sz="1500">
                          <a:latin typeface="Arial"/>
                        </a:rPr>
                        <a:t>AKS</a:t>
                      </a:r>
                    </a:p>
                    <a:p>
                      <a:pPr lvl="0">
                        <a:buNone/>
                      </a:pPr>
                      <a:r>
                        <a:rPr lang="nb-NO" sz="1500">
                          <a:latin typeface="Arial"/>
                        </a:rPr>
                        <a:t>Måltid, lek og ulike aktiviteter</a:t>
                      </a:r>
                    </a:p>
                  </a:txBody>
                  <a:tcPr marL="76361" marR="76361" marT="38181" marB="38181"/>
                </a:tc>
                <a:extLst>
                  <a:ext uri="{0D108BD9-81ED-4DB2-BD59-A6C34878D82A}">
                    <a16:rowId xmlns:a16="http://schemas.microsoft.com/office/drawing/2014/main" val="1113929926"/>
                  </a:ext>
                </a:extLst>
              </a:tr>
            </a:tbl>
          </a:graphicData>
        </a:graphic>
      </p:graphicFrame>
    </p:spTree>
    <p:extLst>
      <p:ext uri="{BB962C8B-B14F-4D97-AF65-F5344CB8AC3E}">
        <p14:creationId xmlns:p14="http://schemas.microsoft.com/office/powerpoint/2010/main" val="3729940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C048349-E96C-35DD-1D8D-1FC2705B0C82}"/>
              </a:ext>
            </a:extLst>
          </p:cNvPr>
          <p:cNvSpPr>
            <a:spLocks noGrp="1"/>
          </p:cNvSpPr>
          <p:nvPr>
            <p:ph type="title"/>
          </p:nvPr>
        </p:nvSpPr>
        <p:spPr>
          <a:xfrm>
            <a:off x="572493" y="238539"/>
            <a:ext cx="11047013" cy="1434415"/>
          </a:xfrm>
        </p:spPr>
        <p:txBody>
          <a:bodyPr anchor="b">
            <a:normAutofit/>
          </a:bodyPr>
          <a:lstStyle/>
          <a:p>
            <a:r>
              <a:rPr lang="nb-NO" sz="5400">
                <a:latin typeface="Arial"/>
                <a:cs typeface="Arial"/>
              </a:rPr>
              <a:t>Samarbeid skole-hjem</a:t>
            </a:r>
          </a:p>
        </p:txBody>
      </p:sp>
      <p:sp>
        <p:nvSpPr>
          <p:cNvPr id="3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descr="Skilsmissegrupper i skolen Voksne for Barn nettbutikk">
            <a:extLst>
              <a:ext uri="{FF2B5EF4-FFF2-40B4-BE49-F238E27FC236}">
                <a16:creationId xmlns:a16="http://schemas.microsoft.com/office/drawing/2014/main" id="{3C4FEB0B-0DBB-359D-31EF-DBB630FB6ADE}"/>
              </a:ext>
            </a:extLst>
          </p:cNvPr>
          <p:cNvPicPr>
            <a:picLocks noChangeAspect="1"/>
          </p:cNvPicPr>
          <p:nvPr/>
        </p:nvPicPr>
        <p:blipFill>
          <a:blip r:embed="rId2"/>
          <a:srcRect l="11313" t="1904" r="12323" b="17706"/>
          <a:stretch/>
        </p:blipFill>
        <p:spPr>
          <a:xfrm>
            <a:off x="572492" y="2071316"/>
            <a:ext cx="3944660" cy="3363646"/>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Plassholder for innhold 2">
            <a:extLst>
              <a:ext uri="{FF2B5EF4-FFF2-40B4-BE49-F238E27FC236}">
                <a16:creationId xmlns:a16="http://schemas.microsoft.com/office/drawing/2014/main" id="{BEDFEACB-B4BD-785E-83DF-63386D632BED}"/>
              </a:ext>
            </a:extLst>
          </p:cNvPr>
          <p:cNvSpPr>
            <a:spLocks noGrp="1"/>
          </p:cNvSpPr>
          <p:nvPr>
            <p:ph idx="1"/>
          </p:nvPr>
        </p:nvSpPr>
        <p:spPr>
          <a:xfrm>
            <a:off x="4905955" y="2071316"/>
            <a:ext cx="6713552" cy="4114800"/>
          </a:xfrm>
        </p:spPr>
        <p:txBody>
          <a:bodyPr vert="horz" lIns="91440" tIns="45720" rIns="91440" bIns="45720" rtlCol="0" anchor="t">
            <a:normAutofit/>
          </a:bodyPr>
          <a:lstStyle/>
          <a:p>
            <a:pPr marL="0" indent="0">
              <a:buNone/>
            </a:pPr>
            <a:r>
              <a:rPr lang="nb-NO" sz="1900" b="1">
                <a:latin typeface="Arial"/>
                <a:cs typeface="Arial"/>
              </a:rPr>
              <a:t>Du er viktig for at barnet ditt skal trives på skolen. Hjem og skole er gjensidig avhengige av hverandre, og et godt samarbeid mellom deg og skolen er viktig.</a:t>
            </a:r>
          </a:p>
          <a:p>
            <a:pPr marL="0" indent="0">
              <a:buNone/>
            </a:pPr>
            <a:r>
              <a:rPr lang="nb-NO" sz="1900" b="1">
                <a:latin typeface="Arial"/>
                <a:cs typeface="Arial"/>
              </a:rPr>
              <a:t>Når du engasjerer deg i skolehverdagen, vil barnet ditt samtidig bli mer motivert, trives bedre og gjør det bedre faglig.</a:t>
            </a:r>
          </a:p>
          <a:p>
            <a:r>
              <a:rPr lang="nb-NO" sz="1900">
                <a:latin typeface="Arial"/>
                <a:cs typeface="Arial"/>
              </a:rPr>
              <a:t>Snakk med barnet ditt om skolehverdagen</a:t>
            </a:r>
          </a:p>
          <a:p>
            <a:r>
              <a:rPr lang="nb-NO" sz="1900">
                <a:latin typeface="Arial"/>
                <a:cs typeface="Arial"/>
              </a:rPr>
              <a:t>Snakk positivt om skolen og om ditt eget og andres barn</a:t>
            </a:r>
          </a:p>
          <a:p>
            <a:r>
              <a:rPr lang="nb-NO" sz="1900">
                <a:latin typeface="Arial"/>
                <a:cs typeface="Arial"/>
              </a:rPr>
              <a:t>Delta på møter som skolen inviterer til, foreldremøter, utviklingssamtaler, avslutninger..</a:t>
            </a:r>
          </a:p>
          <a:p>
            <a:r>
              <a:rPr lang="nb-NO" sz="1900">
                <a:latin typeface="Arial"/>
                <a:cs typeface="Arial"/>
              </a:rPr>
              <a:t>Engasjer deg i skolemiljøet gjennom roller og utvalg på skolen.</a:t>
            </a:r>
          </a:p>
        </p:txBody>
      </p:sp>
    </p:spTree>
    <p:extLst>
      <p:ext uri="{BB962C8B-B14F-4D97-AF65-F5344CB8AC3E}">
        <p14:creationId xmlns:p14="http://schemas.microsoft.com/office/powerpoint/2010/main" val="267756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292CE20-F457-F1EE-E592-901638D3A29E}"/>
              </a:ext>
            </a:extLst>
          </p:cNvPr>
          <p:cNvSpPr>
            <a:spLocks noGrp="1"/>
          </p:cNvSpPr>
          <p:nvPr>
            <p:ph type="title"/>
          </p:nvPr>
        </p:nvSpPr>
        <p:spPr>
          <a:xfrm>
            <a:off x="572493" y="238539"/>
            <a:ext cx="11018520" cy="1434415"/>
          </a:xfrm>
        </p:spPr>
        <p:txBody>
          <a:bodyPr anchor="b">
            <a:normAutofit/>
          </a:bodyPr>
          <a:lstStyle/>
          <a:p>
            <a:r>
              <a:rPr lang="nb-NO" sz="4600">
                <a:latin typeface="Arial"/>
                <a:cs typeface="Arial"/>
              </a:rPr>
              <a:t>Samarbeid mellom foresatte, skaper vennskap for barna</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26202AC9-C4F5-2019-BC0C-25EB432DA1FE}"/>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nb-NO" sz="2200">
                <a:ea typeface="+mn-lt"/>
                <a:cs typeface="+mn-lt"/>
                <a:hlinkClick r:id="rId2"/>
              </a:rPr>
              <a:t>https://vimeo.com/840802699/7ac3a58012?share=copy</a:t>
            </a:r>
            <a:endParaRPr lang="nb-NO" sz="2200">
              <a:ea typeface="+mn-lt"/>
              <a:cs typeface="+mn-lt"/>
            </a:endParaRPr>
          </a:p>
          <a:p>
            <a:endParaRPr lang="nb-NO" sz="2200"/>
          </a:p>
          <a:p>
            <a:endParaRPr lang="nb-NO" sz="2200"/>
          </a:p>
        </p:txBody>
      </p:sp>
      <p:pic>
        <p:nvPicPr>
          <p:cNvPr id="4" name="Bilde 3" descr="Voksne skaper vennskap sammen - Storfjord kommune">
            <a:extLst>
              <a:ext uri="{FF2B5EF4-FFF2-40B4-BE49-F238E27FC236}">
                <a16:creationId xmlns:a16="http://schemas.microsoft.com/office/drawing/2014/main" id="{AA1035B1-B241-44F1-642D-9ED9C28989D4}"/>
              </a:ext>
            </a:extLst>
          </p:cNvPr>
          <p:cNvPicPr>
            <a:picLocks noChangeAspect="1"/>
          </p:cNvPicPr>
          <p:nvPr/>
        </p:nvPicPr>
        <p:blipFill>
          <a:blip r:embed="rId3"/>
          <a:srcRect l="1280" r="1873" b="-1"/>
          <a:stretch/>
        </p:blipFill>
        <p:spPr>
          <a:xfrm>
            <a:off x="7675658" y="2093976"/>
            <a:ext cx="3941064" cy="4096512"/>
          </a:xfrm>
          <a:prstGeom prst="rect">
            <a:avLst/>
          </a:prstGeom>
        </p:spPr>
      </p:pic>
    </p:spTree>
    <p:extLst>
      <p:ext uri="{BB962C8B-B14F-4D97-AF65-F5344CB8AC3E}">
        <p14:creationId xmlns:p14="http://schemas.microsoft.com/office/powerpoint/2010/main" val="2416914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A0A0D06-306C-F26C-0598-6D8C8250CA9F}"/>
              </a:ext>
            </a:extLst>
          </p:cNvPr>
          <p:cNvSpPr>
            <a:spLocks noGrp="1"/>
          </p:cNvSpPr>
          <p:nvPr>
            <p:ph type="title"/>
          </p:nvPr>
        </p:nvSpPr>
        <p:spPr>
          <a:xfrm>
            <a:off x="836679" y="723898"/>
            <a:ext cx="6002110" cy="1495425"/>
          </a:xfrm>
        </p:spPr>
        <p:txBody>
          <a:bodyPr>
            <a:normAutofit/>
          </a:bodyPr>
          <a:lstStyle/>
          <a:p>
            <a:r>
              <a:rPr lang="nb-NO" sz="4000">
                <a:latin typeface="Arial"/>
                <a:cs typeface="Arial"/>
              </a:rPr>
              <a:t>Involver deg i barnas skolehverdag!</a:t>
            </a:r>
          </a:p>
        </p:txBody>
      </p:sp>
      <p:sp>
        <p:nvSpPr>
          <p:cNvPr id="3" name="Plassholder for innhold 2">
            <a:extLst>
              <a:ext uri="{FF2B5EF4-FFF2-40B4-BE49-F238E27FC236}">
                <a16:creationId xmlns:a16="http://schemas.microsoft.com/office/drawing/2014/main" id="{88CD0F76-C955-74DC-A3FC-154100545D57}"/>
              </a:ext>
            </a:extLst>
          </p:cNvPr>
          <p:cNvSpPr>
            <a:spLocks noGrp="1"/>
          </p:cNvSpPr>
          <p:nvPr>
            <p:ph idx="1"/>
          </p:nvPr>
        </p:nvSpPr>
        <p:spPr>
          <a:xfrm>
            <a:off x="836680" y="2405067"/>
            <a:ext cx="6002110" cy="3729034"/>
          </a:xfrm>
        </p:spPr>
        <p:txBody>
          <a:bodyPr vert="horz" lIns="91440" tIns="45720" rIns="91440" bIns="45720" rtlCol="0">
            <a:normAutofit/>
          </a:bodyPr>
          <a:lstStyle/>
          <a:p>
            <a:r>
              <a:rPr lang="nb-NO" sz="2000">
                <a:latin typeface="Arial"/>
                <a:cs typeface="Arial"/>
              </a:rPr>
              <a:t>Ta kontakt ved behov.</a:t>
            </a:r>
            <a:endParaRPr lang="en-US" sz="2000">
              <a:latin typeface="Arial"/>
              <a:cs typeface="Arial"/>
            </a:endParaRPr>
          </a:p>
          <a:p>
            <a:r>
              <a:rPr lang="nb-NO" sz="2000">
                <a:latin typeface="Arial"/>
                <a:cs typeface="Arial"/>
              </a:rPr>
              <a:t>Husk at skolen alltid ønsker å finne gode løsninger sammen med deg.</a:t>
            </a:r>
            <a:endParaRPr lang="en-US" sz="2000">
              <a:latin typeface="Arial"/>
              <a:cs typeface="Arial"/>
            </a:endParaRPr>
          </a:p>
          <a:p>
            <a:r>
              <a:rPr lang="nb-NO" sz="2000">
                <a:latin typeface="Arial"/>
                <a:cs typeface="Arial"/>
              </a:rPr>
              <a:t>Snakk positivt om skolen, læreren, de andre elevene og foreldrene deres.</a:t>
            </a:r>
          </a:p>
          <a:p>
            <a:r>
              <a:rPr lang="nb-NO" sz="2000">
                <a:latin typeface="Arial"/>
                <a:cs typeface="Arial"/>
              </a:rPr>
              <a:t>Informer skolen om ting som kan påvirke barnets skolehverdag.</a:t>
            </a:r>
            <a:endParaRPr lang="en-US" sz="2000">
              <a:latin typeface="Arial"/>
              <a:cs typeface="Arial"/>
            </a:endParaRPr>
          </a:p>
          <a:p>
            <a:r>
              <a:rPr lang="nb-NO" sz="2000">
                <a:latin typeface="Arial"/>
                <a:cs typeface="Arial"/>
              </a:rPr>
              <a:t>Jobb aktivt for å bli kjent med ditt barns medelever og deres foresatte.</a:t>
            </a:r>
            <a:endParaRPr lang="en-US" sz="2000">
              <a:latin typeface="Arial"/>
              <a:cs typeface="Arial"/>
            </a:endParaRPr>
          </a:p>
          <a:p>
            <a:endParaRPr lang="nb-NO" sz="2000"/>
          </a:p>
        </p:txBody>
      </p:sp>
      <p:pic>
        <p:nvPicPr>
          <p:cNvPr id="4" name="Bilde 3" descr="Hva forventes av meg som FAU-medlem?">
            <a:extLst>
              <a:ext uri="{FF2B5EF4-FFF2-40B4-BE49-F238E27FC236}">
                <a16:creationId xmlns:a16="http://schemas.microsoft.com/office/drawing/2014/main" id="{007A26BD-3A60-B3C9-C7AE-B08DA8E640D2}"/>
              </a:ext>
            </a:extLst>
          </p:cNvPr>
          <p:cNvPicPr>
            <a:picLocks noChangeAspect="1"/>
          </p:cNvPicPr>
          <p:nvPr/>
        </p:nvPicPr>
        <p:blipFill>
          <a:blip r:embed="rId2"/>
          <a:srcRect l="364" r="-1" b="-1"/>
          <a:stretch/>
        </p:blipFill>
        <p:spPr>
          <a:xfrm>
            <a:off x="7199440" y="10"/>
            <a:ext cx="4992560" cy="6857990"/>
          </a:xfrm>
          <a:prstGeom prst="rect">
            <a:avLst/>
          </a:prstGeom>
          <a:effectLst/>
        </p:spPr>
      </p:pic>
    </p:spTree>
    <p:extLst>
      <p:ext uri="{BB962C8B-B14F-4D97-AF65-F5344CB8AC3E}">
        <p14:creationId xmlns:p14="http://schemas.microsoft.com/office/powerpoint/2010/main" val="903710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5C3C6D4-299D-C6EA-495B-8510417B8140}"/>
              </a:ext>
            </a:extLst>
          </p:cNvPr>
          <p:cNvSpPr>
            <a:spLocks noGrp="1"/>
          </p:cNvSpPr>
          <p:nvPr>
            <p:ph type="title"/>
          </p:nvPr>
        </p:nvSpPr>
        <p:spPr>
          <a:xfrm>
            <a:off x="641374" y="640080"/>
            <a:ext cx="6770860" cy="1074232"/>
          </a:xfrm>
        </p:spPr>
        <p:txBody>
          <a:bodyPr anchor="b">
            <a:normAutofit/>
          </a:bodyPr>
          <a:lstStyle/>
          <a:p>
            <a:r>
              <a:rPr lang="nb-NO" sz="5000">
                <a:latin typeface="Arial"/>
                <a:cs typeface="Arial"/>
              </a:rPr>
              <a:t>Dette kan dere øve på:</a:t>
            </a:r>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70F1CD01-D731-D833-6956-5ABFC760F09F}"/>
              </a:ext>
            </a:extLst>
          </p:cNvPr>
          <p:cNvSpPr>
            <a:spLocks noGrp="1"/>
          </p:cNvSpPr>
          <p:nvPr>
            <p:ph idx="1"/>
          </p:nvPr>
        </p:nvSpPr>
        <p:spPr>
          <a:xfrm>
            <a:off x="283228" y="2394575"/>
            <a:ext cx="5825023" cy="3814201"/>
          </a:xfrm>
        </p:spPr>
        <p:txBody>
          <a:bodyPr vert="horz" lIns="91440" tIns="45720" rIns="91440" bIns="45720" rtlCol="0" anchor="t">
            <a:noAutofit/>
          </a:bodyPr>
          <a:lstStyle/>
          <a:p>
            <a:r>
              <a:rPr lang="nb-NO" sz="1800" b="1" u="sng">
                <a:latin typeface="Arial"/>
                <a:cs typeface="Arial"/>
              </a:rPr>
              <a:t>Språk og kommunikasjon:</a:t>
            </a:r>
            <a:endParaRPr lang="nb-NO" sz="1800">
              <a:latin typeface="Arial"/>
              <a:cs typeface="Arial"/>
            </a:endParaRPr>
          </a:p>
          <a:p>
            <a:pPr marL="285750" indent="-285750"/>
            <a:r>
              <a:rPr lang="nb-NO" sz="1800">
                <a:latin typeface="Arial"/>
                <a:cs typeface="Arial"/>
              </a:rPr>
              <a:t>Kunne snakke om det du gjør og hva du liker </a:t>
            </a:r>
            <a:endParaRPr lang="en-US" sz="1800">
              <a:latin typeface="Arial"/>
              <a:cs typeface="Arial"/>
            </a:endParaRPr>
          </a:p>
          <a:p>
            <a:pPr marL="285750" indent="-285750"/>
            <a:r>
              <a:rPr lang="nb-NO" sz="1800">
                <a:latin typeface="Arial"/>
                <a:cs typeface="Arial"/>
              </a:rPr>
              <a:t>Kunne beskrive, ordne og sortere </a:t>
            </a:r>
            <a:endParaRPr lang="en-US" sz="1800">
              <a:latin typeface="Arial"/>
              <a:cs typeface="Arial"/>
            </a:endParaRPr>
          </a:p>
          <a:p>
            <a:pPr marL="285750" indent="-285750"/>
            <a:r>
              <a:rPr lang="nb-NO" sz="1800">
                <a:latin typeface="Arial"/>
                <a:cs typeface="Arial"/>
              </a:rPr>
              <a:t>Kjenne igjen navnet ditt </a:t>
            </a:r>
          </a:p>
          <a:p>
            <a:pPr marL="0" indent="0">
              <a:buNone/>
            </a:pPr>
            <a:endParaRPr lang="nb-NO" sz="1800">
              <a:latin typeface="Arial"/>
              <a:cs typeface="Arial"/>
            </a:endParaRPr>
          </a:p>
          <a:p>
            <a:r>
              <a:rPr lang="nb-NO" sz="1800" b="1" u="sng">
                <a:latin typeface="Arial"/>
                <a:cs typeface="Arial"/>
              </a:rPr>
              <a:t>Selvstendighet: </a:t>
            </a:r>
            <a:endParaRPr lang="en-US" sz="1800">
              <a:latin typeface="Arial"/>
              <a:cs typeface="Arial"/>
            </a:endParaRPr>
          </a:p>
          <a:p>
            <a:pPr marL="285750" indent="-285750"/>
            <a:r>
              <a:rPr lang="nb-NO" sz="1800">
                <a:latin typeface="Arial"/>
                <a:cs typeface="Arial"/>
              </a:rPr>
              <a:t>Kunne spise og drikke selv </a:t>
            </a:r>
            <a:endParaRPr lang="en-US" sz="1800">
              <a:latin typeface="Arial"/>
              <a:cs typeface="Arial"/>
            </a:endParaRPr>
          </a:p>
          <a:p>
            <a:pPr marL="285750" indent="-285750"/>
            <a:r>
              <a:rPr lang="nb-NO" sz="1800">
                <a:latin typeface="Arial"/>
                <a:cs typeface="Arial"/>
              </a:rPr>
              <a:t>Gå på toalettet alene </a:t>
            </a:r>
            <a:endParaRPr lang="en-US" sz="1800">
              <a:latin typeface="Arial"/>
              <a:cs typeface="Arial"/>
            </a:endParaRPr>
          </a:p>
          <a:p>
            <a:pPr marL="285750" indent="-285750"/>
            <a:r>
              <a:rPr lang="nb-NO" sz="1800">
                <a:latin typeface="Arial"/>
                <a:cs typeface="Arial"/>
              </a:rPr>
              <a:t>Kle av og på deg selv, knyte sko </a:t>
            </a:r>
            <a:endParaRPr lang="en-US" sz="1800">
              <a:latin typeface="Arial"/>
              <a:cs typeface="Arial"/>
            </a:endParaRPr>
          </a:p>
          <a:p>
            <a:pPr marL="285750" indent="-285750"/>
            <a:r>
              <a:rPr lang="nb-NO" sz="1800">
                <a:latin typeface="Arial"/>
                <a:cs typeface="Arial"/>
              </a:rPr>
              <a:t>Kunne be om hjelp </a:t>
            </a:r>
            <a:endParaRPr lang="en-US" sz="1800">
              <a:latin typeface="Arial"/>
              <a:cs typeface="Arial"/>
            </a:endParaRPr>
          </a:p>
          <a:p>
            <a:pPr marL="0" indent="0">
              <a:buNone/>
            </a:pPr>
            <a:endParaRPr lang="nb-NO" sz="1600" b="1" u="sng">
              <a:latin typeface="Arial"/>
              <a:cs typeface="Arial"/>
            </a:endParaRPr>
          </a:p>
          <a:p>
            <a:endParaRPr lang="nb-NO" sz="900"/>
          </a:p>
        </p:txBody>
      </p:sp>
      <p:pic>
        <p:nvPicPr>
          <p:cNvPr id="4" name="Bilde 3" descr="Et bilde som inneholder illustrasjon, Tegnefilm, tegning, tegnefilm&#10;&#10;Automatisk generert beskrivelse">
            <a:extLst>
              <a:ext uri="{FF2B5EF4-FFF2-40B4-BE49-F238E27FC236}">
                <a16:creationId xmlns:a16="http://schemas.microsoft.com/office/drawing/2014/main" id="{3FEB73B1-8AE7-7BDB-3E36-C24FB6C66B7E}"/>
              </a:ext>
            </a:extLst>
          </p:cNvPr>
          <p:cNvPicPr>
            <a:picLocks noChangeAspect="1"/>
          </p:cNvPicPr>
          <p:nvPr/>
        </p:nvPicPr>
        <p:blipFill>
          <a:blip r:embed="rId2"/>
          <a:stretch>
            <a:fillRect/>
          </a:stretch>
        </p:blipFill>
        <p:spPr>
          <a:xfrm>
            <a:off x="7487652" y="277181"/>
            <a:ext cx="4425571" cy="3573046"/>
          </a:xfrm>
          <a:prstGeom prst="rect">
            <a:avLst/>
          </a:prstGeom>
        </p:spPr>
      </p:pic>
      <p:sp>
        <p:nvSpPr>
          <p:cNvPr id="6" name="TekstSylinder 5">
            <a:extLst>
              <a:ext uri="{FF2B5EF4-FFF2-40B4-BE49-F238E27FC236}">
                <a16:creationId xmlns:a16="http://schemas.microsoft.com/office/drawing/2014/main" id="{10BDB4A5-7006-077A-4207-8938ECFC7B91}"/>
              </a:ext>
            </a:extLst>
          </p:cNvPr>
          <p:cNvSpPr txBox="1"/>
          <p:nvPr/>
        </p:nvSpPr>
        <p:spPr>
          <a:xfrm>
            <a:off x="6094278" y="4303034"/>
            <a:ext cx="537098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l" rtl="0"/>
            <a:r>
              <a:rPr lang="nb-NO" b="1" i="0" u="sng" baseline="0">
                <a:solidFill>
                  <a:srgbClr val="000000"/>
                </a:solidFill>
                <a:latin typeface="Arial"/>
                <a:ea typeface="Arial"/>
                <a:cs typeface="Arial"/>
              </a:rPr>
              <a:t>Sosialt:</a:t>
            </a:r>
            <a:r>
              <a:rPr lang="en-US" b="0" i="0">
                <a:solidFill>
                  <a:srgbClr val="000000"/>
                </a:solidFill>
                <a:latin typeface="Arial"/>
                <a:ea typeface="Arial"/>
                <a:cs typeface="Arial"/>
              </a:rPr>
              <a:t>​</a:t>
            </a:r>
            <a:endParaRPr lang="nb-NO"/>
          </a:p>
          <a:p>
            <a:pPr marL="285750" lvl="0" indent="-285750" algn="l" rtl="0">
              <a:buFont typeface=""/>
              <a:buChar char="•"/>
            </a:pPr>
            <a:r>
              <a:rPr lang="nb-NO" b="0" i="0" u="none" strike="noStrike" baseline="0">
                <a:solidFill>
                  <a:srgbClr val="000000"/>
                </a:solidFill>
                <a:latin typeface="Arial"/>
                <a:ea typeface="Arial"/>
                <a:cs typeface="Arial"/>
              </a:rPr>
              <a:t>Leke med andre og vente på tur </a:t>
            </a:r>
            <a:r>
              <a:rPr lang="en-US" b="0" i="0">
                <a:solidFill>
                  <a:srgbClr val="000000"/>
                </a:solidFill>
                <a:latin typeface="Arial"/>
                <a:ea typeface="Arial"/>
                <a:cs typeface="Arial"/>
              </a:rPr>
              <a:t>​</a:t>
            </a:r>
          </a:p>
          <a:p>
            <a:pPr marL="285750" lvl="0" indent="-285750" algn="l" rtl="0">
              <a:buFont typeface=""/>
              <a:buChar char="•"/>
            </a:pPr>
            <a:r>
              <a:rPr lang="nb-NO" b="0" i="0" u="none" strike="noStrike" baseline="0">
                <a:solidFill>
                  <a:srgbClr val="000000"/>
                </a:solidFill>
                <a:latin typeface="Arial"/>
                <a:ea typeface="Arial"/>
                <a:cs typeface="Arial"/>
              </a:rPr>
              <a:t>Lytte til andre og kunne vise hensyn</a:t>
            </a:r>
            <a:r>
              <a:rPr lang="en-US" b="0" i="0">
                <a:solidFill>
                  <a:srgbClr val="000000"/>
                </a:solidFill>
                <a:latin typeface="Arial"/>
                <a:ea typeface="Arial"/>
                <a:cs typeface="Arial"/>
              </a:rPr>
              <a:t>​</a:t>
            </a:r>
          </a:p>
          <a:p>
            <a:pPr marL="285750" lvl="0" indent="-285750" algn="l" rtl="0">
              <a:buFont typeface=""/>
              <a:buChar char="•"/>
            </a:pPr>
            <a:r>
              <a:rPr lang="nb-NO" b="0" i="0" u="none" strike="noStrike" baseline="0">
                <a:solidFill>
                  <a:srgbClr val="000000"/>
                </a:solidFill>
                <a:latin typeface="Arial"/>
                <a:ea typeface="Arial"/>
                <a:cs typeface="Arial"/>
              </a:rPr>
              <a:t>Spille spill</a:t>
            </a:r>
            <a:r>
              <a:rPr lang="en-US" b="0" i="0">
                <a:solidFill>
                  <a:srgbClr val="000000"/>
                </a:solidFill>
                <a:latin typeface="Arial"/>
                <a:ea typeface="Arial"/>
                <a:cs typeface="Arial"/>
              </a:rPr>
              <a:t>​</a:t>
            </a:r>
          </a:p>
          <a:p>
            <a:pPr marL="285750" lvl="0" indent="-285750" algn="l" rtl="0">
              <a:buFont typeface=""/>
              <a:buChar char="•"/>
            </a:pPr>
            <a:r>
              <a:rPr lang="nb-NO" b="0" i="0" u="none" strike="noStrike" baseline="0">
                <a:solidFill>
                  <a:srgbClr val="000000"/>
                </a:solidFill>
                <a:latin typeface="Arial"/>
                <a:ea typeface="Arial"/>
                <a:cs typeface="Arial"/>
              </a:rPr>
              <a:t>Høytlesing </a:t>
            </a:r>
            <a:endParaRPr lang="nb-NO"/>
          </a:p>
        </p:txBody>
      </p:sp>
    </p:spTree>
    <p:extLst>
      <p:ext uri="{BB962C8B-B14F-4D97-AF65-F5344CB8AC3E}">
        <p14:creationId xmlns:p14="http://schemas.microsoft.com/office/powerpoint/2010/main" val="3754772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6E94C8-CBE5-293C-599C-2BD9BF8DB1CD}"/>
              </a:ext>
            </a:extLst>
          </p:cNvPr>
          <p:cNvSpPr>
            <a:spLocks noGrp="1"/>
          </p:cNvSpPr>
          <p:nvPr>
            <p:ph type="title"/>
          </p:nvPr>
        </p:nvSpPr>
        <p:spPr/>
        <p:txBody>
          <a:bodyPr/>
          <a:lstStyle/>
          <a:p>
            <a:r>
              <a:rPr lang="nb-NO"/>
              <a:t>Skoleåret og skoledager</a:t>
            </a:r>
          </a:p>
        </p:txBody>
      </p:sp>
      <p:sp>
        <p:nvSpPr>
          <p:cNvPr id="3" name="Plassholder for innhold 2">
            <a:extLst>
              <a:ext uri="{FF2B5EF4-FFF2-40B4-BE49-F238E27FC236}">
                <a16:creationId xmlns:a16="http://schemas.microsoft.com/office/drawing/2014/main" id="{0A0EC562-FF94-5993-C67B-DF7AE28BB4F3}"/>
              </a:ext>
            </a:extLst>
          </p:cNvPr>
          <p:cNvSpPr>
            <a:spLocks noGrp="1"/>
          </p:cNvSpPr>
          <p:nvPr>
            <p:ph idx="1"/>
          </p:nvPr>
        </p:nvSpPr>
        <p:spPr>
          <a:xfrm>
            <a:off x="838200" y="1470721"/>
            <a:ext cx="10515600" cy="4706242"/>
          </a:xfrm>
        </p:spPr>
        <p:txBody>
          <a:bodyPr vert="horz" lIns="91440" tIns="45720" rIns="91440" bIns="45720" rtlCol="0" anchor="t">
            <a:normAutofit/>
          </a:bodyPr>
          <a:lstStyle/>
          <a:p>
            <a:r>
              <a:rPr lang="nb-NO" sz="2000">
                <a:latin typeface="Arial"/>
                <a:cs typeface="Arial"/>
              </a:rPr>
              <a:t>190 obligatoriske skoledager (38 uker) utgjør et skoleår. </a:t>
            </a:r>
          </a:p>
          <a:p>
            <a:r>
              <a:rPr lang="nb-NO" sz="2000">
                <a:latin typeface="Arial"/>
                <a:cs typeface="Arial"/>
              </a:rPr>
              <a:t>Første skoledag 17.august</a:t>
            </a:r>
          </a:p>
          <a:p>
            <a:r>
              <a:rPr lang="nb-NO" sz="2000"/>
              <a:t>Høstferie uke 40 (28.september-2.oktober)</a:t>
            </a:r>
          </a:p>
          <a:p>
            <a:r>
              <a:rPr lang="nb-NO" sz="2000"/>
              <a:t>Juleferie 21.desember-1.januar</a:t>
            </a:r>
          </a:p>
          <a:p>
            <a:r>
              <a:rPr lang="nb-NO" sz="2000"/>
              <a:t>Vinterferie uke 8 (22.februar-26.februar)</a:t>
            </a:r>
          </a:p>
          <a:p>
            <a:r>
              <a:rPr lang="nb-NO" sz="2000"/>
              <a:t>Påskeferie uke 12/13 (22.mars- 30.mars)</a:t>
            </a:r>
          </a:p>
          <a:p>
            <a:r>
              <a:rPr lang="nb-NO" sz="2000"/>
              <a:t>Fridag 6.mai (Kristi Himmelfartsdag) </a:t>
            </a:r>
          </a:p>
          <a:p>
            <a:r>
              <a:rPr lang="nb-NO" sz="2000"/>
              <a:t>Fridag 7.mai</a:t>
            </a:r>
          </a:p>
          <a:p>
            <a:r>
              <a:rPr lang="nb-NO" sz="2000"/>
              <a:t>Fridag 17.mai (2.pinsedag)</a:t>
            </a:r>
          </a:p>
          <a:p>
            <a:r>
              <a:rPr lang="nb-NO" sz="2000"/>
              <a:t>Siste skoledag 18.juni</a:t>
            </a:r>
          </a:p>
        </p:txBody>
      </p:sp>
      <p:pic>
        <p:nvPicPr>
          <p:cNvPr id="5" name="Bilde 4" descr="Nytt skoleår">
            <a:extLst>
              <a:ext uri="{FF2B5EF4-FFF2-40B4-BE49-F238E27FC236}">
                <a16:creationId xmlns:a16="http://schemas.microsoft.com/office/drawing/2014/main" id="{B08EAEFE-BD3D-CA1D-AC9F-BA58C5BE01C6}"/>
              </a:ext>
            </a:extLst>
          </p:cNvPr>
          <p:cNvPicPr>
            <a:picLocks noChangeAspect="1"/>
          </p:cNvPicPr>
          <p:nvPr/>
        </p:nvPicPr>
        <p:blipFill>
          <a:blip r:embed="rId2"/>
          <a:stretch>
            <a:fillRect/>
          </a:stretch>
        </p:blipFill>
        <p:spPr>
          <a:xfrm>
            <a:off x="7975557" y="2673329"/>
            <a:ext cx="3714750" cy="3724275"/>
          </a:xfrm>
          <a:prstGeom prst="rect">
            <a:avLst/>
          </a:prstGeom>
        </p:spPr>
      </p:pic>
    </p:spTree>
    <p:extLst>
      <p:ext uri="{BB962C8B-B14F-4D97-AF65-F5344CB8AC3E}">
        <p14:creationId xmlns:p14="http://schemas.microsoft.com/office/powerpoint/2010/main" val="2129812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91A0D9A-7F73-306D-2222-424D8A1F9F90}"/>
              </a:ext>
            </a:extLst>
          </p:cNvPr>
          <p:cNvSpPr>
            <a:spLocks noGrp="1"/>
          </p:cNvSpPr>
          <p:nvPr>
            <p:ph type="title"/>
          </p:nvPr>
        </p:nvSpPr>
        <p:spPr>
          <a:xfrm>
            <a:off x="641374" y="639520"/>
            <a:ext cx="3877849" cy="1719072"/>
          </a:xfrm>
        </p:spPr>
        <p:txBody>
          <a:bodyPr anchor="b">
            <a:normAutofit/>
          </a:bodyPr>
          <a:lstStyle/>
          <a:p>
            <a:r>
              <a:rPr lang="nb-NO" sz="4600">
                <a:latin typeface="Arial"/>
                <a:cs typeface="Arial"/>
              </a:rPr>
              <a:t>Skolemelding</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179F7DF6-6DA4-2408-4006-A19473C575A9}"/>
              </a:ext>
            </a:extLst>
          </p:cNvPr>
          <p:cNvSpPr>
            <a:spLocks noGrp="1"/>
          </p:cNvSpPr>
          <p:nvPr>
            <p:ph idx="1"/>
          </p:nvPr>
        </p:nvSpPr>
        <p:spPr>
          <a:xfrm>
            <a:off x="641374" y="2807208"/>
            <a:ext cx="4023986" cy="3410712"/>
          </a:xfrm>
        </p:spPr>
        <p:txBody>
          <a:bodyPr anchor="t">
            <a:normAutofit/>
          </a:bodyPr>
          <a:lstStyle/>
          <a:p>
            <a:r>
              <a:rPr lang="nb-NO" sz="2200">
                <a:latin typeface="Arial"/>
                <a:cs typeface="Arial"/>
              </a:rPr>
              <a:t>Skolen sender informasjon ut via skolemelding.</a:t>
            </a:r>
          </a:p>
          <a:p>
            <a:r>
              <a:rPr lang="nb-NO" sz="2200">
                <a:latin typeface="Arial"/>
                <a:cs typeface="Arial"/>
              </a:rPr>
              <a:t>Kan ikke lastes ned før i august! </a:t>
            </a:r>
          </a:p>
        </p:txBody>
      </p:sp>
      <p:pic>
        <p:nvPicPr>
          <p:cNvPr id="4" name="Plassholder for innhold 3" descr="Skolemelding foresatte – Apper på Google Play">
            <a:extLst>
              <a:ext uri="{FF2B5EF4-FFF2-40B4-BE49-F238E27FC236}">
                <a16:creationId xmlns:a16="http://schemas.microsoft.com/office/drawing/2014/main" id="{D96D284E-872A-DBDA-C830-77D4A1581FAA}"/>
              </a:ext>
            </a:extLst>
          </p:cNvPr>
          <p:cNvPicPr>
            <a:picLocks noChangeAspect="1"/>
          </p:cNvPicPr>
          <p:nvPr/>
        </p:nvPicPr>
        <p:blipFill>
          <a:blip r:embed="rId2"/>
          <a:stretch>
            <a:fillRect/>
          </a:stretch>
        </p:blipFill>
        <p:spPr>
          <a:xfrm>
            <a:off x="5317236" y="640080"/>
            <a:ext cx="5577840" cy="5577840"/>
          </a:xfrm>
          <a:prstGeom prst="rect">
            <a:avLst/>
          </a:prstGeom>
        </p:spPr>
      </p:pic>
    </p:spTree>
    <p:extLst>
      <p:ext uri="{BB962C8B-B14F-4D97-AF65-F5344CB8AC3E}">
        <p14:creationId xmlns:p14="http://schemas.microsoft.com/office/powerpoint/2010/main" val="2875060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62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e 6" descr="Et bilde som inneholder tekst, skjermbilde, eske, Pakking og merking&#10;&#10;Innhold generert av kunstig intelligens kan være feil.">
            <a:extLst>
              <a:ext uri="{FF2B5EF4-FFF2-40B4-BE49-F238E27FC236}">
                <a16:creationId xmlns:a16="http://schemas.microsoft.com/office/drawing/2014/main" id="{2DA4373A-F737-5F0D-B781-9D89B168E265}"/>
              </a:ext>
            </a:extLst>
          </p:cNvPr>
          <p:cNvPicPr>
            <a:picLocks noChangeAspect="1"/>
          </p:cNvPicPr>
          <p:nvPr/>
        </p:nvPicPr>
        <p:blipFill>
          <a:blip r:embed="rId2"/>
          <a:stretch>
            <a:fillRect/>
          </a:stretch>
        </p:blipFill>
        <p:spPr>
          <a:xfrm>
            <a:off x="6980343" y="643467"/>
            <a:ext cx="4011167" cy="5571066"/>
          </a:xfrm>
          <a:prstGeom prst="rect">
            <a:avLst/>
          </a:prstGeom>
        </p:spPr>
      </p:pic>
      <p:sp>
        <p:nvSpPr>
          <p:cNvPr id="16" name="Rectangle 15">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ssholder for innhold 3" descr="Et bilde som inneholder tekst, Menneskeansikt, klær, smårolling&#10;&#10;Innhold generert av kunstig intelligens kan være feil.">
            <a:extLst>
              <a:ext uri="{FF2B5EF4-FFF2-40B4-BE49-F238E27FC236}">
                <a16:creationId xmlns:a16="http://schemas.microsoft.com/office/drawing/2014/main" id="{1A92E878-DB09-62C9-96F9-116237A973C2}"/>
              </a:ext>
            </a:extLst>
          </p:cNvPr>
          <p:cNvPicPr>
            <a:picLocks noGrp="1" noChangeAspect="1"/>
          </p:cNvPicPr>
          <p:nvPr>
            <p:ph idx="1"/>
          </p:nvPr>
        </p:nvPicPr>
        <p:blipFill>
          <a:blip r:embed="rId3"/>
          <a:srcRect l="2850" t="1897" r="2613" b="6207"/>
          <a:stretch/>
        </p:blipFill>
        <p:spPr>
          <a:xfrm>
            <a:off x="1121358" y="643467"/>
            <a:ext cx="4169427" cy="5571066"/>
          </a:xfrm>
          <a:prstGeom prst="rect">
            <a:avLst/>
          </a:prstGeom>
        </p:spPr>
      </p:pic>
    </p:spTree>
    <p:extLst>
      <p:ext uri="{BB962C8B-B14F-4D97-AF65-F5344CB8AC3E}">
        <p14:creationId xmlns:p14="http://schemas.microsoft.com/office/powerpoint/2010/main" val="4177801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D06273D-9325-CEB5-A7A9-863E4E5ADD88}"/>
              </a:ext>
            </a:extLst>
          </p:cNvPr>
          <p:cNvSpPr>
            <a:spLocks noGrp="1"/>
          </p:cNvSpPr>
          <p:nvPr>
            <p:ph type="title"/>
          </p:nvPr>
        </p:nvSpPr>
        <p:spPr>
          <a:xfrm>
            <a:off x="630936" y="640080"/>
            <a:ext cx="4818888" cy="1481328"/>
          </a:xfrm>
        </p:spPr>
        <p:txBody>
          <a:bodyPr anchor="b">
            <a:normAutofit/>
          </a:bodyPr>
          <a:lstStyle/>
          <a:p>
            <a:r>
              <a:rPr lang="nb-NO" sz="5400"/>
              <a:t>Førskoledager</a:t>
            </a:r>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835C5CF0-0BA5-2776-D960-ECFD3541EA24}"/>
              </a:ext>
            </a:extLst>
          </p:cNvPr>
          <p:cNvSpPr>
            <a:spLocks noGrp="1"/>
          </p:cNvSpPr>
          <p:nvPr>
            <p:ph idx="1"/>
          </p:nvPr>
        </p:nvSpPr>
        <p:spPr>
          <a:xfrm>
            <a:off x="630936" y="2660904"/>
            <a:ext cx="4818888" cy="3547872"/>
          </a:xfrm>
        </p:spPr>
        <p:txBody>
          <a:bodyPr vert="horz" lIns="91440" tIns="45720" rIns="91440" bIns="45720" rtlCol="0" anchor="t">
            <a:noAutofit/>
          </a:bodyPr>
          <a:lstStyle/>
          <a:p>
            <a:endParaRPr lang="nb-NO" sz="2000">
              <a:ea typeface="+mn-lt"/>
              <a:cs typeface="+mn-lt"/>
            </a:endParaRPr>
          </a:p>
          <a:p>
            <a:r>
              <a:rPr lang="nb-NO" sz="1600">
                <a:highlight>
                  <a:srgbClr val="FFFFFF"/>
                </a:highlight>
                <a:latin typeface="Arial"/>
                <a:cs typeface="Arial"/>
              </a:rPr>
              <a:t>Tirsdag 26.mai fra 09.00-11.30: Etterstad barnehage, Dumpa barnehage og Fritjofsgate barnehage. </a:t>
            </a:r>
            <a:endParaRPr lang="nb-NO" sz="1600">
              <a:latin typeface="Arial"/>
              <a:cs typeface="Arial"/>
            </a:endParaRPr>
          </a:p>
          <a:p>
            <a:r>
              <a:rPr lang="nb-NO" sz="1600">
                <a:highlight>
                  <a:srgbClr val="FFFFFF"/>
                </a:highlight>
                <a:latin typeface="Arial"/>
                <a:cs typeface="Arial"/>
              </a:rPr>
              <a:t>Onsdag 27.mai fra 09.00-11.30: Etterstadjordet, Sotamyggen barnehage og barn fra andre barnehager.</a:t>
            </a:r>
            <a:endParaRPr lang="nb-NO" sz="1600"/>
          </a:p>
          <a:p>
            <a:r>
              <a:rPr lang="nb-NO" sz="2000">
                <a:ea typeface="+mn-lt"/>
                <a:cs typeface="+mn-lt"/>
              </a:rPr>
              <a:t>Barn og foresatte møter ute i skolegården ved flaggstanga klokka 09.00.</a:t>
            </a:r>
            <a:endParaRPr lang="nb-NO" sz="2000"/>
          </a:p>
          <a:p>
            <a:pPr marL="0" indent="0">
              <a:buNone/>
            </a:pPr>
            <a:endParaRPr lang="nb-NO" sz="1800"/>
          </a:p>
          <a:p>
            <a:endParaRPr lang="nb-NO" sz="1800"/>
          </a:p>
          <a:p>
            <a:pPr marL="0" indent="0">
              <a:buNone/>
            </a:pPr>
            <a:endParaRPr lang="nb-NO" sz="1800" b="1"/>
          </a:p>
          <a:p>
            <a:endParaRPr lang="nb-NO" sz="1400" b="1">
              <a:latin typeface="Arial"/>
              <a:cs typeface="Arial"/>
            </a:endParaRPr>
          </a:p>
        </p:txBody>
      </p:sp>
      <p:pic>
        <p:nvPicPr>
          <p:cNvPr id="4" name="Bilde 3" descr="Et bilde som inneholder tegnefilm, tegning, person, Menneskeansikt&#10;&#10;Automatisk generert beskrivelse">
            <a:extLst>
              <a:ext uri="{FF2B5EF4-FFF2-40B4-BE49-F238E27FC236}">
                <a16:creationId xmlns:a16="http://schemas.microsoft.com/office/drawing/2014/main" id="{4AEC9020-72FC-3470-F25C-D049546D19B4}"/>
              </a:ext>
            </a:extLst>
          </p:cNvPr>
          <p:cNvPicPr>
            <a:picLocks noChangeAspect="1"/>
          </p:cNvPicPr>
          <p:nvPr/>
        </p:nvPicPr>
        <p:blipFill>
          <a:blip r:embed="rId3"/>
          <a:stretch>
            <a:fillRect/>
          </a:stretch>
        </p:blipFill>
        <p:spPr>
          <a:xfrm>
            <a:off x="6099048" y="1716249"/>
            <a:ext cx="5458968" cy="3425501"/>
          </a:xfrm>
          <a:prstGeom prst="rect">
            <a:avLst/>
          </a:prstGeom>
        </p:spPr>
      </p:pic>
      <p:sp>
        <p:nvSpPr>
          <p:cNvPr id="5" name="TekstSylinder 4">
            <a:extLst>
              <a:ext uri="{FF2B5EF4-FFF2-40B4-BE49-F238E27FC236}">
                <a16:creationId xmlns:a16="http://schemas.microsoft.com/office/drawing/2014/main" id="{DC932A5F-F29C-F65E-1F92-12975284C65E}"/>
              </a:ext>
            </a:extLst>
          </p:cNvPr>
          <p:cNvSpPr txBox="1"/>
          <p:nvPr/>
        </p:nvSpPr>
        <p:spPr>
          <a:xfrm>
            <a:off x="5948039" y="5385787"/>
            <a:ext cx="622028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b="1">
                <a:ea typeface="+mn-lt"/>
                <a:cs typeface="+mn-lt"/>
              </a:rPr>
              <a:t>Vi inviterer foresatte til informasjonsmøte om hvordan vi jobber med begynneropplæringen i lesing, skriving og regning fra klokka 09.00-ca. 10.00</a:t>
            </a:r>
            <a:endParaRPr lang="nb-NO"/>
          </a:p>
        </p:txBody>
      </p:sp>
    </p:spTree>
    <p:extLst>
      <p:ext uri="{BB962C8B-B14F-4D97-AF65-F5344CB8AC3E}">
        <p14:creationId xmlns:p14="http://schemas.microsoft.com/office/powerpoint/2010/main" val="3999564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51E7D98-DCEF-1BFB-2507-1C8F6670C1A6}"/>
              </a:ext>
            </a:extLst>
          </p:cNvPr>
          <p:cNvSpPr>
            <a:spLocks noGrp="1"/>
          </p:cNvSpPr>
          <p:nvPr>
            <p:ph type="title"/>
          </p:nvPr>
        </p:nvSpPr>
        <p:spPr>
          <a:xfrm>
            <a:off x="630936" y="640080"/>
            <a:ext cx="4818888" cy="1481328"/>
          </a:xfrm>
        </p:spPr>
        <p:txBody>
          <a:bodyPr anchor="b">
            <a:normAutofit fontScale="90000"/>
          </a:bodyPr>
          <a:lstStyle/>
          <a:p>
            <a:r>
              <a:rPr lang="nb-NO" sz="3800">
                <a:latin typeface="Arial"/>
                <a:cs typeface="Arial"/>
              </a:rPr>
              <a:t>Velkommen til Brynseng skole og AKS</a:t>
            </a:r>
          </a:p>
        </p:txBody>
      </p:sp>
      <p:sp>
        <p:nvSpPr>
          <p:cNvPr id="1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1D9CEB6A-2954-3476-016B-16C99872D5DD}"/>
              </a:ext>
            </a:extLst>
          </p:cNvPr>
          <p:cNvSpPr>
            <a:spLocks noGrp="1"/>
          </p:cNvSpPr>
          <p:nvPr>
            <p:ph idx="1"/>
          </p:nvPr>
        </p:nvSpPr>
        <p:spPr>
          <a:xfrm>
            <a:off x="636983" y="2660904"/>
            <a:ext cx="4812841" cy="3989348"/>
          </a:xfrm>
        </p:spPr>
        <p:txBody>
          <a:bodyPr vert="horz" lIns="91440" tIns="45720" rIns="91440" bIns="45720" rtlCol="0" anchor="t">
            <a:noAutofit/>
          </a:bodyPr>
          <a:lstStyle/>
          <a:p>
            <a:r>
              <a:rPr lang="nb-NO" sz="1200">
                <a:latin typeface="Arial"/>
                <a:cs typeface="Arial"/>
              </a:rPr>
              <a:t>I dag er vi 340 elever fordelt på 1.-7.trinn og en mottaks klasse for elever som skal lære norsk </a:t>
            </a:r>
            <a:endParaRPr lang="en-US" sz="1200">
              <a:latin typeface="Arial"/>
              <a:cs typeface="Arial"/>
            </a:endParaRPr>
          </a:p>
          <a:p>
            <a:r>
              <a:rPr lang="nb-NO" sz="1200">
                <a:latin typeface="Arial"/>
                <a:cs typeface="Arial"/>
              </a:rPr>
              <a:t>Fra august 2026 får vi 8.trinn, 120 elever og to mottaksklasser til</a:t>
            </a:r>
          </a:p>
          <a:p>
            <a:r>
              <a:rPr lang="nb-NO" sz="1200">
                <a:latin typeface="Arial"/>
                <a:cs typeface="Arial"/>
              </a:rPr>
              <a:t>Det er 56 nærskoleelever og 15 skolebyttesøkere pr. nå på 1.trinn</a:t>
            </a:r>
            <a:endParaRPr lang="en-US" sz="1200">
              <a:latin typeface="Arial"/>
              <a:cs typeface="Arial"/>
            </a:endParaRPr>
          </a:p>
          <a:p>
            <a:r>
              <a:rPr lang="nb-NO" sz="1200">
                <a:latin typeface="Arial"/>
                <a:cs typeface="Arial"/>
              </a:rPr>
              <a:t>Tilbud om AKS med gratis deltidsplass (12 t/u) på 1.-4. trinn</a:t>
            </a:r>
            <a:endParaRPr lang="en-US" sz="1200">
              <a:latin typeface="Arial"/>
              <a:cs typeface="Arial"/>
            </a:endParaRPr>
          </a:p>
          <a:p>
            <a:r>
              <a:rPr lang="nb-NO" sz="1200">
                <a:latin typeface="Arial"/>
                <a:cs typeface="Arial"/>
              </a:rPr>
              <a:t>Vi bruker nettbrett på alle trinn, men vi er også en skole som prioriterer å bruke lærebøker</a:t>
            </a:r>
            <a:endParaRPr lang="en-US" sz="1200">
              <a:latin typeface="Arial"/>
              <a:cs typeface="Arial"/>
            </a:endParaRPr>
          </a:p>
          <a:p>
            <a:r>
              <a:rPr lang="nb-NO" sz="1200">
                <a:highlight>
                  <a:srgbClr val="FFFFFF"/>
                </a:highlight>
                <a:latin typeface="Arial"/>
                <a:cs typeface="Arial"/>
              </a:rPr>
              <a:t>Tirsdag 26.mai fra 09.00-11.30: Etterstad barnehage, Dumpa barnehage og Fritjofsgate barnehage. </a:t>
            </a:r>
            <a:endParaRPr lang="nb-NO" sz="1200">
              <a:latin typeface="Arial"/>
              <a:cs typeface="Arial"/>
            </a:endParaRPr>
          </a:p>
          <a:p>
            <a:r>
              <a:rPr lang="nb-NO" sz="1200">
                <a:highlight>
                  <a:srgbClr val="FFFFFF"/>
                </a:highlight>
                <a:latin typeface="Arial"/>
                <a:cs typeface="Arial"/>
              </a:rPr>
              <a:t>Onsdag 27.mai fra 09.00-11.30: Etterstadjordet, Sotamyggen barnehage og barn fra andre barnehager.</a:t>
            </a:r>
            <a:endParaRPr lang="nb-NO" sz="1200">
              <a:latin typeface="Arial"/>
              <a:cs typeface="Arial"/>
            </a:endParaRPr>
          </a:p>
          <a:p>
            <a:r>
              <a:rPr lang="nb-NO" sz="1200">
                <a:latin typeface="Arial"/>
                <a:cs typeface="Arial"/>
              </a:rPr>
              <a:t>Første skoledag vil være mandag 17.august klokka 10.00</a:t>
            </a:r>
            <a:endParaRPr lang="en-US" sz="1200">
              <a:latin typeface="Arial"/>
              <a:cs typeface="Arial"/>
            </a:endParaRPr>
          </a:p>
          <a:p>
            <a:r>
              <a:rPr lang="nb-NO" sz="1200">
                <a:latin typeface="Arial"/>
                <a:cs typeface="Arial"/>
              </a:rPr>
              <a:t>AKS åpner tirsdag 4.august</a:t>
            </a:r>
          </a:p>
          <a:p>
            <a:r>
              <a:rPr lang="nb-NO" sz="1200">
                <a:latin typeface="Arial"/>
                <a:cs typeface="Arial"/>
              </a:rPr>
              <a:t>Planleggingsdager på AKS mandag 3.august og fredag 14.august</a:t>
            </a:r>
            <a:endParaRPr lang="nb-NO" sz="1200"/>
          </a:p>
        </p:txBody>
      </p:sp>
      <p:pic>
        <p:nvPicPr>
          <p:cNvPr id="5" name="Bilde 4" descr="Et bilde som inneholder konstruksjon, utendørs, tre, himmel&#10;&#10;Innhold generert av kunstig intelligens kan være feil.">
            <a:extLst>
              <a:ext uri="{FF2B5EF4-FFF2-40B4-BE49-F238E27FC236}">
                <a16:creationId xmlns:a16="http://schemas.microsoft.com/office/drawing/2014/main" id="{F24CFCE8-4BB2-7456-C5B5-4E539F1043E0}"/>
              </a:ext>
            </a:extLst>
          </p:cNvPr>
          <p:cNvPicPr>
            <a:picLocks noChangeAspect="1"/>
          </p:cNvPicPr>
          <p:nvPr/>
        </p:nvPicPr>
        <p:blipFill>
          <a:blip r:embed="rId2"/>
          <a:srcRect l="5767" r="10466" b="-2"/>
          <a:stretch/>
        </p:blipFill>
        <p:spPr>
          <a:xfrm>
            <a:off x="6099048" y="1840487"/>
            <a:ext cx="5458968" cy="3177026"/>
          </a:xfrm>
          <a:prstGeom prst="rect">
            <a:avLst/>
          </a:prstGeom>
        </p:spPr>
      </p:pic>
    </p:spTree>
    <p:extLst>
      <p:ext uri="{BB962C8B-B14F-4D97-AF65-F5344CB8AC3E}">
        <p14:creationId xmlns:p14="http://schemas.microsoft.com/office/powerpoint/2010/main" val="1569506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CA2DBE9-BB71-A45F-A83E-31CC26CD3D79}"/>
              </a:ext>
            </a:extLst>
          </p:cNvPr>
          <p:cNvSpPr>
            <a:spLocks noGrp="1"/>
          </p:cNvSpPr>
          <p:nvPr>
            <p:ph type="title"/>
          </p:nvPr>
        </p:nvSpPr>
        <p:spPr>
          <a:xfrm>
            <a:off x="630936" y="640080"/>
            <a:ext cx="4818888" cy="1481328"/>
          </a:xfrm>
        </p:spPr>
        <p:txBody>
          <a:bodyPr anchor="b">
            <a:normAutofit/>
          </a:bodyPr>
          <a:lstStyle/>
          <a:p>
            <a:r>
              <a:rPr lang="nb-NO" sz="3000"/>
              <a:t>Vi gleder oss til å bli godt kjent med deg og barnet ditt</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A75E565D-A464-68C0-CBB4-3AE25991C840}"/>
              </a:ext>
            </a:extLst>
          </p:cNvPr>
          <p:cNvSpPr>
            <a:spLocks noGrp="1"/>
          </p:cNvSpPr>
          <p:nvPr>
            <p:ph idx="1"/>
          </p:nvPr>
        </p:nvSpPr>
        <p:spPr>
          <a:xfrm>
            <a:off x="630936" y="2660904"/>
            <a:ext cx="4818888" cy="3547872"/>
          </a:xfrm>
        </p:spPr>
        <p:txBody>
          <a:bodyPr vert="horz" lIns="91440" tIns="45720" rIns="91440" bIns="45720" rtlCol="0" anchor="t">
            <a:normAutofit lnSpcReduction="10000"/>
          </a:bodyPr>
          <a:lstStyle/>
          <a:p>
            <a:r>
              <a:rPr lang="nb-NO" sz="2200">
                <a:latin typeface="Arial"/>
                <a:cs typeface="Arial"/>
              </a:rPr>
              <a:t>Førskoledag 26.mai/27.mai </a:t>
            </a:r>
          </a:p>
          <a:p>
            <a:pPr marL="0" indent="0">
              <a:buNone/>
            </a:pPr>
            <a:endParaRPr lang="nb-NO" sz="2200">
              <a:latin typeface="Arial"/>
              <a:cs typeface="Arial"/>
            </a:endParaRPr>
          </a:p>
          <a:p>
            <a:r>
              <a:rPr lang="nb-NO" sz="2200">
                <a:latin typeface="Arial"/>
                <a:cs typeface="Arial"/>
              </a:rPr>
              <a:t>Første skoledag mandag 17.august </a:t>
            </a:r>
          </a:p>
          <a:p>
            <a:endParaRPr lang="nb-NO" sz="2200">
              <a:latin typeface="Arial"/>
              <a:cs typeface="Arial"/>
            </a:endParaRPr>
          </a:p>
          <a:p>
            <a:r>
              <a:rPr lang="nb-NO" sz="2200">
                <a:latin typeface="Arial"/>
                <a:cs typeface="Arial"/>
              </a:rPr>
              <a:t>Sjekk skolens hjemmeside for informasjon om første skoledag</a:t>
            </a:r>
            <a:endParaRPr lang="en-US" sz="2200">
              <a:latin typeface="Arial"/>
              <a:cs typeface="Arial"/>
            </a:endParaRPr>
          </a:p>
          <a:p>
            <a:endParaRPr lang="nb-NO" sz="2200">
              <a:latin typeface="Arial"/>
              <a:cs typeface="Arial"/>
            </a:endParaRPr>
          </a:p>
          <a:p>
            <a:r>
              <a:rPr lang="nb-NO" sz="2200">
                <a:latin typeface="Arial"/>
                <a:cs typeface="Arial"/>
              </a:rPr>
              <a:t>Lurer du på noe er det bare å ta kontakt med Margareth</a:t>
            </a:r>
            <a:endParaRPr lang="nb-NO" sz="2200"/>
          </a:p>
        </p:txBody>
      </p:sp>
      <p:pic>
        <p:nvPicPr>
          <p:cNvPr id="5" name="Plassholder for innhold 3" descr="Et bilde som inneholder luftballong, tegning, sketch, illustrasjon&#10;&#10;Automatisk generert beskrivelse">
            <a:extLst>
              <a:ext uri="{FF2B5EF4-FFF2-40B4-BE49-F238E27FC236}">
                <a16:creationId xmlns:a16="http://schemas.microsoft.com/office/drawing/2014/main" id="{67FD3800-7C61-4A92-59B6-4E7E8853776D}"/>
              </a:ext>
            </a:extLst>
          </p:cNvPr>
          <p:cNvPicPr>
            <a:picLocks noChangeAspect="1"/>
          </p:cNvPicPr>
          <p:nvPr/>
        </p:nvPicPr>
        <p:blipFill>
          <a:blip r:embed="rId2"/>
          <a:stretch>
            <a:fillRect/>
          </a:stretch>
        </p:blipFill>
        <p:spPr>
          <a:xfrm>
            <a:off x="7015734" y="640080"/>
            <a:ext cx="3625595" cy="5577840"/>
          </a:xfrm>
          <a:prstGeom prst="rect">
            <a:avLst/>
          </a:prstGeom>
        </p:spPr>
      </p:pic>
    </p:spTree>
    <p:extLst>
      <p:ext uri="{BB962C8B-B14F-4D97-AF65-F5344CB8AC3E}">
        <p14:creationId xmlns:p14="http://schemas.microsoft.com/office/powerpoint/2010/main" val="1033570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1B33F1D-FCB1-3CFB-70D1-6E1FDF9072A3}"/>
              </a:ext>
            </a:extLst>
          </p:cNvPr>
          <p:cNvSpPr>
            <a:spLocks noGrp="1"/>
          </p:cNvSpPr>
          <p:nvPr>
            <p:ph type="title"/>
          </p:nvPr>
        </p:nvSpPr>
        <p:spPr>
          <a:xfrm>
            <a:off x="630936" y="640080"/>
            <a:ext cx="4818888" cy="1481328"/>
          </a:xfrm>
        </p:spPr>
        <p:txBody>
          <a:bodyPr anchor="b">
            <a:normAutofit/>
          </a:bodyPr>
          <a:lstStyle/>
          <a:p>
            <a:r>
              <a:rPr lang="nb-NO" sz="5000">
                <a:latin typeface="Arial"/>
                <a:cs typeface="Arial"/>
              </a:rPr>
              <a:t>Vi sikter høyt og vinner hjerter</a:t>
            </a:r>
          </a:p>
        </p:txBody>
      </p:sp>
      <p:sp>
        <p:nvSpPr>
          <p:cNvPr id="2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1C4EE089-6350-2BA3-A9DB-6FBE4519FA7A}"/>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nb-NO" sz="2200">
                <a:ea typeface="+mn-lt"/>
                <a:cs typeface="+mn-lt"/>
              </a:rPr>
              <a:t>Visjonen innebærer å ha fokus på å bygge relasjoner og lete bak atferd samtidig som vi jobber forskningsbasert med fag</a:t>
            </a:r>
            <a:endParaRPr lang="nb-NO" sz="2200"/>
          </a:p>
          <a:p>
            <a:r>
              <a:rPr lang="nb-NO" sz="2200"/>
              <a:t>Ambisjoner på elevenes vegne både sosialt og faglig</a:t>
            </a:r>
          </a:p>
          <a:p>
            <a:pPr marL="0" indent="0">
              <a:buNone/>
            </a:pPr>
            <a:endParaRPr lang="nb-NO" sz="2200"/>
          </a:p>
        </p:txBody>
      </p:sp>
      <p:pic>
        <p:nvPicPr>
          <p:cNvPr id="4" name="Plassholder for innhold 3" descr="Et bilde som inneholder luftballong, tegning, sketch, illustrasjon&#10;&#10;Automatisk generert beskrivelse">
            <a:extLst>
              <a:ext uri="{FF2B5EF4-FFF2-40B4-BE49-F238E27FC236}">
                <a16:creationId xmlns:a16="http://schemas.microsoft.com/office/drawing/2014/main" id="{CE655251-90A2-869C-91B0-517F98199EF1}"/>
              </a:ext>
            </a:extLst>
          </p:cNvPr>
          <p:cNvPicPr>
            <a:picLocks noChangeAspect="1"/>
          </p:cNvPicPr>
          <p:nvPr/>
        </p:nvPicPr>
        <p:blipFill>
          <a:blip r:embed="rId3"/>
          <a:stretch>
            <a:fillRect/>
          </a:stretch>
        </p:blipFill>
        <p:spPr>
          <a:xfrm>
            <a:off x="7015734" y="640080"/>
            <a:ext cx="3625595" cy="5577840"/>
          </a:xfrm>
          <a:prstGeom prst="rect">
            <a:avLst/>
          </a:prstGeom>
        </p:spPr>
      </p:pic>
    </p:spTree>
    <p:extLst>
      <p:ext uri="{BB962C8B-B14F-4D97-AF65-F5344CB8AC3E}">
        <p14:creationId xmlns:p14="http://schemas.microsoft.com/office/powerpoint/2010/main" val="375732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191BC8A-E0CC-1BE8-3FC0-C13BB29ED9C8}"/>
              </a:ext>
            </a:extLst>
          </p:cNvPr>
          <p:cNvSpPr>
            <a:spLocks noGrp="1"/>
          </p:cNvSpPr>
          <p:nvPr>
            <p:ph type="title"/>
          </p:nvPr>
        </p:nvSpPr>
        <p:spPr>
          <a:xfrm>
            <a:off x="630936" y="640080"/>
            <a:ext cx="4818888" cy="1481328"/>
          </a:xfrm>
        </p:spPr>
        <p:txBody>
          <a:bodyPr anchor="b">
            <a:normAutofit fontScale="90000"/>
          </a:bodyPr>
          <a:lstStyle/>
          <a:p>
            <a:r>
              <a:rPr lang="nb-NO" sz="5000">
                <a:latin typeface="Arial"/>
                <a:ea typeface="+mj-lt"/>
                <a:cs typeface="+mj-lt"/>
              </a:rPr>
              <a:t>Forutsigbarhet og trygge rammer</a:t>
            </a:r>
            <a:endParaRPr lang="nb-NO" sz="5000">
              <a:latin typeface="Arial"/>
            </a:endParaRPr>
          </a:p>
        </p:txBody>
      </p:sp>
      <p:sp>
        <p:nvSpPr>
          <p:cNvPr id="1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9AA7ED73-A55E-279F-8263-D94905D241FB}"/>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nb-NO" sz="2200">
                <a:latin typeface="Arial"/>
                <a:cs typeface="Arial"/>
              </a:rPr>
              <a:t>Skape en trygg skolehverdag med forutsigbarhet</a:t>
            </a:r>
            <a:endParaRPr lang="en-US" sz="2200">
              <a:latin typeface="Arial"/>
              <a:cs typeface="Arial"/>
            </a:endParaRPr>
          </a:p>
          <a:p>
            <a:r>
              <a:rPr lang="nb-NO" sz="2200">
                <a:latin typeface="Arial"/>
                <a:cs typeface="Arial"/>
              </a:rPr>
              <a:t>Timer som ligner på hverandre</a:t>
            </a:r>
            <a:endParaRPr lang="en-US" sz="2200">
              <a:latin typeface="Arial"/>
              <a:cs typeface="Arial"/>
            </a:endParaRPr>
          </a:p>
          <a:p>
            <a:r>
              <a:rPr lang="nb-NO" sz="2200">
                <a:latin typeface="Arial"/>
                <a:cs typeface="Arial"/>
              </a:rPr>
              <a:t>Sikre vennskap og tilhørighet</a:t>
            </a:r>
            <a:endParaRPr lang="en-US" sz="2200">
              <a:latin typeface="Arial"/>
              <a:cs typeface="Arial"/>
            </a:endParaRPr>
          </a:p>
          <a:p>
            <a:r>
              <a:rPr lang="nb-NO" sz="2200">
                <a:latin typeface="Arial"/>
                <a:cs typeface="Arial"/>
              </a:rPr>
              <a:t>Gode relasjoner</a:t>
            </a:r>
            <a:endParaRPr lang="en-US" sz="2200">
              <a:latin typeface="Arial"/>
              <a:cs typeface="Arial"/>
            </a:endParaRPr>
          </a:p>
          <a:p>
            <a:r>
              <a:rPr lang="nb-NO" sz="2200">
                <a:latin typeface="Arial"/>
                <a:cs typeface="Arial"/>
              </a:rPr>
              <a:t>Samarbeid mellom hjem-skole</a:t>
            </a:r>
            <a:endParaRPr lang="en-US" sz="2200">
              <a:latin typeface="Arial"/>
              <a:cs typeface="Arial"/>
            </a:endParaRPr>
          </a:p>
          <a:p>
            <a:r>
              <a:rPr lang="nb-NO" sz="2200">
                <a:latin typeface="Arial"/>
                <a:cs typeface="Arial"/>
              </a:rPr>
              <a:t>Alle elever får støtte til å være den beste utgaven av seg selv</a:t>
            </a:r>
            <a:endParaRPr lang="nb-NO" sz="2200"/>
          </a:p>
        </p:txBody>
      </p:sp>
      <p:pic>
        <p:nvPicPr>
          <p:cNvPr id="4" name="Bilde 3" descr="Et bilde som inneholder innendørs, foto, forskjellig, sitter&#10;&#10;Automatisk generert beskrivelse">
            <a:extLst>
              <a:ext uri="{FF2B5EF4-FFF2-40B4-BE49-F238E27FC236}">
                <a16:creationId xmlns:a16="http://schemas.microsoft.com/office/drawing/2014/main" id="{093B46B5-92F5-0358-A3FA-418BFD92B81B}"/>
              </a:ext>
            </a:extLst>
          </p:cNvPr>
          <p:cNvPicPr>
            <a:picLocks noChangeAspect="1"/>
          </p:cNvPicPr>
          <p:nvPr/>
        </p:nvPicPr>
        <p:blipFill>
          <a:blip r:embed="rId2"/>
          <a:stretch>
            <a:fillRect/>
          </a:stretch>
        </p:blipFill>
        <p:spPr>
          <a:xfrm>
            <a:off x="6688036" y="640080"/>
            <a:ext cx="4280992" cy="5577840"/>
          </a:xfrm>
          <a:prstGeom prst="rect">
            <a:avLst/>
          </a:prstGeom>
        </p:spPr>
      </p:pic>
    </p:spTree>
    <p:extLst>
      <p:ext uri="{BB962C8B-B14F-4D97-AF65-F5344CB8AC3E}">
        <p14:creationId xmlns:p14="http://schemas.microsoft.com/office/powerpoint/2010/main" val="170572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8C2B7F7-38BC-9F5B-CB26-1943AC19A965}"/>
              </a:ext>
            </a:extLst>
          </p:cNvPr>
          <p:cNvSpPr>
            <a:spLocks noGrp="1"/>
          </p:cNvSpPr>
          <p:nvPr>
            <p:ph type="title"/>
          </p:nvPr>
        </p:nvSpPr>
        <p:spPr>
          <a:xfrm>
            <a:off x="640080" y="325369"/>
            <a:ext cx="4932273" cy="1956841"/>
          </a:xfrm>
        </p:spPr>
        <p:txBody>
          <a:bodyPr anchor="b">
            <a:normAutofit/>
          </a:bodyPr>
          <a:lstStyle/>
          <a:p>
            <a:r>
              <a:rPr lang="nb-NO" sz="2300" b="1">
                <a:solidFill>
                  <a:srgbClr val="303030"/>
                </a:solidFill>
                <a:latin typeface="Arial"/>
                <a:ea typeface="+mj-lt"/>
                <a:cs typeface="+mj-lt"/>
              </a:rPr>
              <a:t>§ 12-4 Plikt til å sikre et trygt og godt psykososialt skolemiljø</a:t>
            </a:r>
            <a:endParaRPr lang="nb-NO">
              <a:latin typeface="Arial"/>
            </a:endParaRPr>
          </a:p>
          <a:p>
            <a:endParaRPr lang="nb-NO" sz="3000">
              <a:ea typeface="+mj-lt"/>
              <a:cs typeface="+mj-lt"/>
            </a:endParaRP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C76DDD8B-61ED-CF0D-E582-66EE6FFE0002}"/>
              </a:ext>
            </a:extLst>
          </p:cNvPr>
          <p:cNvSpPr>
            <a:spLocks noGrp="1"/>
          </p:cNvSpPr>
          <p:nvPr>
            <p:ph idx="1"/>
          </p:nvPr>
        </p:nvSpPr>
        <p:spPr>
          <a:xfrm>
            <a:off x="640080" y="2872899"/>
            <a:ext cx="4850229" cy="3424240"/>
          </a:xfrm>
        </p:spPr>
        <p:txBody>
          <a:bodyPr vert="horz" lIns="91440" tIns="45720" rIns="91440" bIns="45720" rtlCol="0" anchor="t">
            <a:normAutofit/>
          </a:bodyPr>
          <a:lstStyle/>
          <a:p>
            <a:pPr marL="0" indent="0">
              <a:buNone/>
            </a:pPr>
            <a:endParaRPr lang="nb-NO" sz="2200">
              <a:ea typeface="+mn-lt"/>
              <a:cs typeface="+mn-lt"/>
            </a:endParaRPr>
          </a:p>
          <a:p>
            <a:pPr marL="0" indent="0">
              <a:buNone/>
            </a:pPr>
            <a:endParaRPr lang="nb-NO" sz="2200">
              <a:ea typeface="+mn-lt"/>
              <a:cs typeface="+mn-lt"/>
            </a:endParaRPr>
          </a:p>
          <a:p>
            <a:pPr marL="0" indent="0">
              <a:buNone/>
            </a:pPr>
            <a:r>
              <a:rPr lang="nb-NO" sz="2200">
                <a:latin typeface="Arial"/>
                <a:ea typeface="+mn-lt"/>
                <a:cs typeface="+mn-lt"/>
              </a:rPr>
              <a:t>Alle elever har rett til et trygt og </a:t>
            </a:r>
            <a:endParaRPr lang="nb-NO">
              <a:latin typeface="Arial"/>
              <a:cs typeface="Arial"/>
            </a:endParaRPr>
          </a:p>
          <a:p>
            <a:pPr marL="0" indent="0">
              <a:buNone/>
            </a:pPr>
            <a:r>
              <a:rPr lang="nb-NO" sz="2200">
                <a:latin typeface="Arial"/>
                <a:ea typeface="+mn-lt"/>
                <a:cs typeface="+mn-lt"/>
              </a:rPr>
              <a:t>godt skolemiljø som fremmer </a:t>
            </a:r>
          </a:p>
          <a:p>
            <a:pPr marL="0" indent="0">
              <a:buNone/>
            </a:pPr>
            <a:r>
              <a:rPr lang="nb-NO" sz="2200">
                <a:latin typeface="Arial"/>
                <a:ea typeface="+mn-lt"/>
                <a:cs typeface="+mn-lt"/>
              </a:rPr>
              <a:t>helse, trivsel og læring.</a:t>
            </a:r>
            <a:endParaRPr lang="nb-NO" sz="2200">
              <a:latin typeface="Arial"/>
            </a:endParaRPr>
          </a:p>
        </p:txBody>
      </p:sp>
      <p:pic>
        <p:nvPicPr>
          <p:cNvPr id="6" name="Bilde 5" descr="Et bilde som inneholder tegning, tegnefilm, kunst, sketch&#10;&#10;Automatisk generert beskrivelse">
            <a:extLst>
              <a:ext uri="{FF2B5EF4-FFF2-40B4-BE49-F238E27FC236}">
                <a16:creationId xmlns:a16="http://schemas.microsoft.com/office/drawing/2014/main" id="{B4EC1529-7FE3-FF01-3DEE-B74A5BF51182}"/>
              </a:ext>
            </a:extLst>
          </p:cNvPr>
          <p:cNvPicPr>
            <a:picLocks noChangeAspect="1"/>
          </p:cNvPicPr>
          <p:nvPr/>
        </p:nvPicPr>
        <p:blipFill rotWithShape="1">
          <a:blip r:embed="rId2"/>
          <a:srcRect l="700"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5284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a:extLst>
              <a:ext uri="{FF2B5EF4-FFF2-40B4-BE49-F238E27FC236}">
                <a16:creationId xmlns:a16="http://schemas.microsoft.com/office/drawing/2014/main" id="{725515D0-5035-694A-8227-2862D94CBAEE}"/>
              </a:ext>
            </a:extLst>
          </p:cNvPr>
          <p:cNvPicPr>
            <a:picLocks noGrp="1" noChangeAspect="1"/>
          </p:cNvPicPr>
          <p:nvPr>
            <p:ph type="pic" sz="quarter" idx="17"/>
          </p:nvPr>
        </p:nvPicPr>
        <p:blipFill rotWithShape="1">
          <a:blip r:embed="rId2"/>
          <a:srcRect l="-60909" t="400" r="22572" b="2733"/>
          <a:stretch/>
        </p:blipFill>
        <p:spPr>
          <a:xfrm>
            <a:off x="0" y="0"/>
            <a:ext cx="12193200" cy="6858000"/>
          </a:xfrm>
        </p:spPr>
      </p:pic>
      <p:sp>
        <p:nvSpPr>
          <p:cNvPr id="3" name="Tittel 2">
            <a:extLst>
              <a:ext uri="{FF2B5EF4-FFF2-40B4-BE49-F238E27FC236}">
                <a16:creationId xmlns:a16="http://schemas.microsoft.com/office/drawing/2014/main" id="{166EDBCF-2DF9-324F-9C2D-89624CE53674}"/>
              </a:ext>
            </a:extLst>
          </p:cNvPr>
          <p:cNvSpPr>
            <a:spLocks noGrp="1"/>
          </p:cNvSpPr>
          <p:nvPr>
            <p:ph type="ctrTitle"/>
          </p:nvPr>
        </p:nvSpPr>
        <p:spPr/>
        <p:txBody>
          <a:bodyPr/>
          <a:lstStyle/>
          <a:p>
            <a:r>
              <a:rPr lang="nb-NO"/>
              <a:t>Velkommen!</a:t>
            </a:r>
          </a:p>
        </p:txBody>
      </p:sp>
      <p:sp>
        <p:nvSpPr>
          <p:cNvPr id="4" name="Undertittel 3">
            <a:extLst>
              <a:ext uri="{FF2B5EF4-FFF2-40B4-BE49-F238E27FC236}">
                <a16:creationId xmlns:a16="http://schemas.microsoft.com/office/drawing/2014/main" id="{4CE91925-1617-4745-BD3C-EAE9EF6313CF}"/>
              </a:ext>
            </a:extLst>
          </p:cNvPr>
          <p:cNvSpPr>
            <a:spLocks noGrp="1"/>
          </p:cNvSpPr>
          <p:nvPr>
            <p:ph type="subTitle" idx="1"/>
          </p:nvPr>
        </p:nvSpPr>
        <p:spPr/>
        <p:txBody>
          <a:bodyPr/>
          <a:lstStyle/>
          <a:p>
            <a:endParaRPr lang="nb-NO"/>
          </a:p>
        </p:txBody>
      </p:sp>
      <p:sp>
        <p:nvSpPr>
          <p:cNvPr id="5" name="Plassholder for tekst 4">
            <a:extLst>
              <a:ext uri="{FF2B5EF4-FFF2-40B4-BE49-F238E27FC236}">
                <a16:creationId xmlns:a16="http://schemas.microsoft.com/office/drawing/2014/main" id="{82E15EA7-21EB-5D49-B417-F09D07DD244A}"/>
              </a:ext>
            </a:extLst>
          </p:cNvPr>
          <p:cNvSpPr>
            <a:spLocks noGrp="1"/>
          </p:cNvSpPr>
          <p:nvPr>
            <p:ph type="body" sz="quarter" idx="13"/>
          </p:nvPr>
        </p:nvSpPr>
        <p:spPr/>
        <p:txBody>
          <a:bodyPr>
            <a:normAutofit fontScale="77500" lnSpcReduction="20000"/>
          </a:bodyPr>
          <a:lstStyle/>
          <a:p>
            <a:r>
              <a:rPr lang="nb-NO"/>
              <a:t>Brynseng skole -og Aktivitetsskole</a:t>
            </a:r>
          </a:p>
        </p:txBody>
      </p:sp>
      <p:pic>
        <p:nvPicPr>
          <p:cNvPr id="9" name="Bilde 8">
            <a:extLst>
              <a:ext uri="{FF2B5EF4-FFF2-40B4-BE49-F238E27FC236}">
                <a16:creationId xmlns:a16="http://schemas.microsoft.com/office/drawing/2014/main" id="{BA8FA724-556B-FE40-8858-FC281F6927BA}"/>
              </a:ext>
            </a:extLst>
          </p:cNvPr>
          <p:cNvPicPr>
            <a:picLocks noChangeAspect="1"/>
          </p:cNvPicPr>
          <p:nvPr/>
        </p:nvPicPr>
        <p:blipFill rotWithShape="1">
          <a:blip r:embed="rId2"/>
          <a:srcRect l="-1" t="92186" r="-1"/>
          <a:stretch/>
        </p:blipFill>
        <p:spPr>
          <a:xfrm>
            <a:off x="0" y="6092824"/>
            <a:ext cx="12192000" cy="765175"/>
          </a:xfrm>
          <a:prstGeom prst="rect">
            <a:avLst/>
          </a:prstGeom>
        </p:spPr>
      </p:pic>
    </p:spTree>
    <p:extLst>
      <p:ext uri="{BB962C8B-B14F-4D97-AF65-F5344CB8AC3E}">
        <p14:creationId xmlns:p14="http://schemas.microsoft.com/office/powerpoint/2010/main" val="39007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sz="3733"/>
              <a:t>AKS på Brynseng</a:t>
            </a:r>
          </a:p>
        </p:txBody>
      </p:sp>
      <p:sp>
        <p:nvSpPr>
          <p:cNvPr id="2" name="Plassholder for tekst 1"/>
          <p:cNvSpPr>
            <a:spLocks noGrp="1"/>
          </p:cNvSpPr>
          <p:nvPr>
            <p:ph sz="half" idx="1"/>
          </p:nvPr>
        </p:nvSpPr>
        <p:spPr/>
        <p:txBody>
          <a:bodyPr/>
          <a:lstStyle/>
          <a:p>
            <a:pPr marL="215900" indent="-215900"/>
            <a:r>
              <a:rPr lang="nb-NO" sz="2400"/>
              <a:t>Ca. 200 barn fordelt i 4 etasjer</a:t>
            </a:r>
            <a:endParaRPr lang="nb-NO"/>
          </a:p>
          <a:p>
            <a:pPr marL="215900" indent="-215900"/>
            <a:r>
              <a:rPr lang="nb-NO" sz="2400"/>
              <a:t>Ca. 20 ansatte</a:t>
            </a:r>
          </a:p>
          <a:p>
            <a:pPr marL="215900" indent="-215900"/>
            <a:r>
              <a:rPr lang="nb-NO" sz="2400"/>
              <a:t>Sambruk</a:t>
            </a:r>
          </a:p>
          <a:p>
            <a:pPr marL="215900" indent="-215900"/>
            <a:r>
              <a:rPr lang="nb-NO" sz="2400"/>
              <a:t>Forutsigbarhet i dagsrytme</a:t>
            </a:r>
          </a:p>
          <a:p>
            <a:pPr marL="215900" indent="-215900"/>
            <a:r>
              <a:rPr lang="nb-NO" sz="2400"/>
              <a:t>Matservering </a:t>
            </a:r>
          </a:p>
          <a:p>
            <a:pPr marL="215900" indent="-215900"/>
            <a:r>
              <a:rPr lang="nb-NO" sz="2400"/>
              <a:t>Våre styringsdokumenter</a:t>
            </a:r>
          </a:p>
          <a:p>
            <a:pPr marL="215900" indent="-215900"/>
            <a:endParaRPr lang="nb-NO"/>
          </a:p>
        </p:txBody>
      </p:sp>
      <p:sp>
        <p:nvSpPr>
          <p:cNvPr id="8" name="Plassholder for innhold 7">
            <a:extLst>
              <a:ext uri="{FF2B5EF4-FFF2-40B4-BE49-F238E27FC236}">
                <a16:creationId xmlns:a16="http://schemas.microsoft.com/office/drawing/2014/main" id="{9D79D94B-FCAF-0041-8697-D25B3BFC24B6}"/>
              </a:ext>
            </a:extLst>
          </p:cNvPr>
          <p:cNvSpPr>
            <a:spLocks noGrp="1"/>
          </p:cNvSpPr>
          <p:nvPr>
            <p:ph sz="half" idx="2"/>
          </p:nvPr>
        </p:nvSpPr>
        <p:spPr/>
        <p:txBody>
          <a:bodyPr/>
          <a:lstStyle/>
          <a:p>
            <a:endParaRPr lang="nb-NO"/>
          </a:p>
        </p:txBody>
      </p:sp>
      <p:sp>
        <p:nvSpPr>
          <p:cNvPr id="3" name="Plassholder for dato 2"/>
          <p:cNvSpPr>
            <a:spLocks noGrp="1"/>
          </p:cNvSpPr>
          <p:nvPr>
            <p:ph type="dt" sz="half" idx="10"/>
          </p:nvPr>
        </p:nvSpPr>
        <p:spPr/>
        <p:txBody>
          <a:bodyPr/>
          <a:lstStyle/>
          <a:p>
            <a:fld id="{E973B058-1413-0E4F-A5B6-E049E4CC545B}" type="datetime1">
              <a:rPr lang="nb-NO" noProof="0" smtClean="0"/>
              <a:t>08.05.2026</a:t>
            </a:fld>
            <a:endParaRPr lang="nb-NO" noProof="0"/>
          </a:p>
        </p:txBody>
      </p:sp>
      <p:sp>
        <p:nvSpPr>
          <p:cNvPr id="4" name="Plassholder for lysbildenummer 3"/>
          <p:cNvSpPr>
            <a:spLocks noGrp="1"/>
          </p:cNvSpPr>
          <p:nvPr>
            <p:ph type="sldNum" sz="quarter" idx="12"/>
          </p:nvPr>
        </p:nvSpPr>
        <p:spPr/>
        <p:txBody>
          <a:bodyPr/>
          <a:lstStyle/>
          <a:p>
            <a:fld id="{92D1FE9E-ECBD-9F47-BA76-DC095C6C86A1}" type="slidenum">
              <a:rPr lang="nb-NO" noProof="0" smtClean="0"/>
              <a:pPr/>
              <a:t>8</a:t>
            </a:fld>
            <a:endParaRPr lang="nb-NO" noProof="0"/>
          </a:p>
        </p:txBody>
      </p:sp>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589" y="1358652"/>
            <a:ext cx="6100412" cy="4896544"/>
          </a:xfrm>
          <a:prstGeom prst="rect">
            <a:avLst/>
          </a:prstGeom>
        </p:spPr>
      </p:pic>
      <p:sp>
        <p:nvSpPr>
          <p:cNvPr id="7" name="Rektangel 6">
            <a:extLst>
              <a:ext uri="{FF2B5EF4-FFF2-40B4-BE49-F238E27FC236}">
                <a16:creationId xmlns:a16="http://schemas.microsoft.com/office/drawing/2014/main" id="{BFDF227D-978B-3046-88D3-951339706E9A}"/>
              </a:ext>
            </a:extLst>
          </p:cNvPr>
          <p:cNvSpPr/>
          <p:nvPr/>
        </p:nvSpPr>
        <p:spPr>
          <a:xfrm>
            <a:off x="5237624" y="3244334"/>
            <a:ext cx="1716752" cy="369332"/>
          </a:xfrm>
          <a:prstGeom prst="rect">
            <a:avLst/>
          </a:prstGeom>
        </p:spPr>
        <p:txBody>
          <a:bodyPr wrap="none">
            <a:spAutoFit/>
          </a:bodyPr>
          <a:lstStyle/>
          <a:p>
            <a:r>
              <a:rPr lang="nb-NO">
                <a:solidFill>
                  <a:schemeClr val="bg1"/>
                </a:solidFill>
              </a:rPr>
              <a:t>Temaområder</a:t>
            </a:r>
          </a:p>
        </p:txBody>
      </p:sp>
    </p:spTree>
    <p:extLst>
      <p:ext uri="{BB962C8B-B14F-4D97-AF65-F5344CB8AC3E}">
        <p14:creationId xmlns:p14="http://schemas.microsoft.com/office/powerpoint/2010/main" val="2247988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sz="3733"/>
              <a:t>Praktisk informasjon </a:t>
            </a:r>
          </a:p>
        </p:txBody>
      </p:sp>
      <p:sp>
        <p:nvSpPr>
          <p:cNvPr id="8" name="Plassholder for innhold 7">
            <a:extLst>
              <a:ext uri="{FF2B5EF4-FFF2-40B4-BE49-F238E27FC236}">
                <a16:creationId xmlns:a16="http://schemas.microsoft.com/office/drawing/2014/main" id="{C979BF3F-0759-084A-899A-7918062AADD3}"/>
              </a:ext>
            </a:extLst>
          </p:cNvPr>
          <p:cNvSpPr>
            <a:spLocks noGrp="1"/>
          </p:cNvSpPr>
          <p:nvPr>
            <p:ph idx="1"/>
          </p:nvPr>
        </p:nvSpPr>
        <p:spPr/>
        <p:txBody>
          <a:bodyPr vert="horz" lIns="91440" tIns="45720" rIns="91440" bIns="45720" rtlCol="0" anchor="t">
            <a:normAutofit/>
          </a:bodyPr>
          <a:lstStyle/>
          <a:p>
            <a:pPr marL="215900" indent="-215900"/>
            <a:r>
              <a:rPr lang="nb-NO"/>
              <a:t>Åpningstider  </a:t>
            </a:r>
          </a:p>
          <a:p>
            <a:pPr marL="215900" indent="-215900"/>
            <a:r>
              <a:rPr lang="nb-NO"/>
              <a:t>Mobil og mobilklokker i skolemodus</a:t>
            </a:r>
          </a:p>
          <a:p>
            <a:pPr marL="215900" indent="-215900"/>
            <a:r>
              <a:rPr lang="nb-NO"/>
              <a:t>Hvordan og når gir du info til AKS</a:t>
            </a:r>
          </a:p>
          <a:p>
            <a:pPr marL="215900" indent="-215900"/>
            <a:endParaRPr lang="nb-NO"/>
          </a:p>
          <a:p>
            <a:pPr marL="215900" indent="-215900"/>
            <a:endParaRPr lang="nb-NO"/>
          </a:p>
        </p:txBody>
      </p:sp>
      <p:sp>
        <p:nvSpPr>
          <p:cNvPr id="3" name="Plassholder for dato 2"/>
          <p:cNvSpPr>
            <a:spLocks noGrp="1"/>
          </p:cNvSpPr>
          <p:nvPr>
            <p:ph type="dt" sz="half" idx="10"/>
          </p:nvPr>
        </p:nvSpPr>
        <p:spPr/>
        <p:txBody>
          <a:bodyPr/>
          <a:lstStyle/>
          <a:p>
            <a:fld id="{E40A1E46-AFE2-0544-9B13-B293D815F827}" type="datetime1">
              <a:rPr lang="nb-NO" noProof="0" smtClean="0"/>
              <a:t>08.05.2026</a:t>
            </a:fld>
            <a:endParaRPr lang="nb-NO" noProof="0"/>
          </a:p>
        </p:txBody>
      </p:sp>
      <p:sp>
        <p:nvSpPr>
          <p:cNvPr id="4" name="Plassholder for lysbildenummer 3"/>
          <p:cNvSpPr>
            <a:spLocks noGrp="1"/>
          </p:cNvSpPr>
          <p:nvPr>
            <p:ph type="sldNum" sz="quarter" idx="12"/>
          </p:nvPr>
        </p:nvSpPr>
        <p:spPr/>
        <p:txBody>
          <a:bodyPr/>
          <a:lstStyle/>
          <a:p>
            <a:fld id="{92D1FE9E-ECBD-9F47-BA76-DC095C6C86A1}" type="slidenum">
              <a:rPr lang="nb-NO" noProof="0" smtClean="0"/>
              <a:pPr/>
              <a:t>9</a:t>
            </a:fld>
            <a:endParaRPr lang="nb-NO" noProof="0"/>
          </a:p>
        </p:txBody>
      </p:sp>
      <p:pic>
        <p:nvPicPr>
          <p:cNvPr id="7" name="Bilde 6">
            <a:extLst>
              <a:ext uri="{FF2B5EF4-FFF2-40B4-BE49-F238E27FC236}">
                <a16:creationId xmlns:a16="http://schemas.microsoft.com/office/drawing/2014/main" id="{51A52756-D4ED-4E29-8F59-08CD3BB22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996915" y="1625206"/>
            <a:ext cx="2335697" cy="4224933"/>
          </a:xfrm>
          <a:prstGeom prst="rect">
            <a:avLst/>
          </a:prstGeom>
        </p:spPr>
      </p:pic>
    </p:spTree>
    <p:extLst>
      <p:ext uri="{BB962C8B-B14F-4D97-AF65-F5344CB8AC3E}">
        <p14:creationId xmlns:p14="http://schemas.microsoft.com/office/powerpoint/2010/main" val="199176742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5a66368-d49e-4bf5-af9a-6ccbf48e6655}" enabled="0" method="" siteId="{a5a66368-d49e-4bf5-af9a-6ccbf48e6655}"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30</Slides>
  <Notes>10</Notes>
  <HiddenSlides>0</HiddenSlides>
  <ScaleCrop>false</ScaleCrop>
  <HeadingPairs>
    <vt:vector size="4" baseType="variant">
      <vt:variant>
        <vt:lpstr>Tema</vt:lpstr>
      </vt:variant>
      <vt:variant>
        <vt:i4>1</vt:i4>
      </vt:variant>
      <vt:variant>
        <vt:lpstr>Lysbildetitler</vt:lpstr>
      </vt:variant>
      <vt:variant>
        <vt:i4>30</vt:i4>
      </vt:variant>
    </vt:vector>
  </HeadingPairs>
  <TitlesOfParts>
    <vt:vector size="31" baseType="lpstr">
      <vt:lpstr>Office-tema</vt:lpstr>
      <vt:lpstr>SNART SKOLESTART</vt:lpstr>
      <vt:lpstr>Hvem er vi på Brynseng?</vt:lpstr>
      <vt:lpstr>Velkommen til Brynseng skole og AKS</vt:lpstr>
      <vt:lpstr>Vi sikter høyt og vinner hjerter</vt:lpstr>
      <vt:lpstr>Forutsigbarhet og trygge rammer</vt:lpstr>
      <vt:lpstr>§ 12-4 Plikt til å sikre et trygt og godt psykososialt skolemiljø </vt:lpstr>
      <vt:lpstr>Velkommen!</vt:lpstr>
      <vt:lpstr>AKS på Brynseng</vt:lpstr>
      <vt:lpstr>Praktisk informasjon </vt:lpstr>
      <vt:lpstr>Heltid og deltid</vt:lpstr>
      <vt:lpstr>Hva gjør man på AKS?</vt:lpstr>
      <vt:lpstr>Dagsrytme</vt:lpstr>
      <vt:lpstr>Oppstart</vt:lpstr>
      <vt:lpstr>Ferier</vt:lpstr>
      <vt:lpstr>Samarbeid AKS/hjem</vt:lpstr>
      <vt:lpstr>Hva kan dere forvente av oss:</vt:lpstr>
      <vt:lpstr>Hva forventer vi av dere:</vt:lpstr>
      <vt:lpstr>PowerPoint-presentasjon</vt:lpstr>
      <vt:lpstr>Å være elev i 1.klasse</vt:lpstr>
      <vt:lpstr>1.klasse på Brynseng</vt:lpstr>
      <vt:lpstr>Dagsplan i 1.klasse</vt:lpstr>
      <vt:lpstr>Samarbeid skole-hjem</vt:lpstr>
      <vt:lpstr>Samarbeid mellom foresatte, skaper vennskap for barna</vt:lpstr>
      <vt:lpstr>Involver deg i barnas skolehverdag!</vt:lpstr>
      <vt:lpstr>Dette kan dere øve på:</vt:lpstr>
      <vt:lpstr>Skoleåret og skoledager</vt:lpstr>
      <vt:lpstr>Skolemelding</vt:lpstr>
      <vt:lpstr>PowerPoint-presentasjon</vt:lpstr>
      <vt:lpstr>Førskoledager</vt:lpstr>
      <vt:lpstr>Vi gleder oss til å bli godt kjent med deg og barnet ditt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
  <cp:revision>7</cp:revision>
  <dcterms:created xsi:type="dcterms:W3CDTF">2024-04-16T19:59:57Z</dcterms:created>
  <dcterms:modified xsi:type="dcterms:W3CDTF">2026-05-08T07:16:13Z</dcterms:modified>
</cp:coreProperties>
</file>